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4" r:id="rId3"/>
    <p:sldId id="257" r:id="rId4"/>
    <p:sldId id="266" r:id="rId5"/>
    <p:sldId id="267" r:id="rId6"/>
    <p:sldId id="268" r:id="rId7"/>
    <p:sldId id="269" r:id="rId8"/>
    <p:sldId id="270" r:id="rId9"/>
    <p:sldId id="272" r:id="rId10"/>
    <p:sldId id="271" r:id="rId11"/>
    <p:sldId id="273" r:id="rId12"/>
    <p:sldId id="274" r:id="rId13"/>
    <p:sldId id="277" r:id="rId14"/>
    <p:sldId id="278" r:id="rId15"/>
    <p:sldId id="279" r:id="rId16"/>
    <p:sldId id="280" r:id="rId17"/>
    <p:sldId id="281" r:id="rId18"/>
    <p:sldId id="282" r:id="rId19"/>
    <p:sldId id="283" r:id="rId20"/>
    <p:sldId id="284" r:id="rId21"/>
    <p:sldId id="285" r:id="rId22"/>
    <p:sldId id="287" r:id="rId23"/>
    <p:sldId id="288" r:id="rId24"/>
    <p:sldId id="289" r:id="rId25"/>
    <p:sldId id="290" r:id="rId26"/>
    <p:sldId id="291" r:id="rId27"/>
    <p:sldId id="275" r:id="rId28"/>
    <p:sldId id="286" r:id="rId29"/>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6" d="100"/>
          <a:sy n="76" d="100"/>
        </p:scale>
        <p:origin x="917"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A6D6BC0-8789-4DA3-A336-7CEB7BD1892D}" type="doc">
      <dgm:prSet loTypeId="urn:microsoft.com/office/officeart/2008/layout/LinedList" loCatId="list" qsTypeId="urn:microsoft.com/office/officeart/2005/8/quickstyle/simple1" qsCatId="simple" csTypeId="urn:microsoft.com/office/officeart/2005/8/colors/colorful2" csCatId="colorful" phldr="1"/>
      <dgm:spPr/>
      <dgm:t>
        <a:bodyPr/>
        <a:lstStyle/>
        <a:p>
          <a:endParaRPr lang="en-US"/>
        </a:p>
      </dgm:t>
    </dgm:pt>
    <dgm:pt modelId="{EDA1A3C5-2AC2-43FB-979A-309EAE701ADC}">
      <dgm:prSet custT="1"/>
      <dgm:spPr/>
      <dgm:t>
        <a:bodyPr/>
        <a:lstStyle/>
        <a:p>
          <a:pPr algn="just"/>
          <a:r>
            <a:rPr lang="en-US" sz="2000" dirty="0">
              <a:latin typeface="Georgia" panose="02040502050405020303" pitchFamily="18" charset="0"/>
            </a:rPr>
            <a:t>Thanks to this project, we have understood that by using AC-GANs it is possible to stabilize the training process and generate high resolution images in order to increase the discriminator's ability to discriminate.</a:t>
          </a:r>
        </a:p>
      </dgm:t>
    </dgm:pt>
    <dgm:pt modelId="{D5E7E2E0-8101-40E7-921F-6F618B4D7082}" type="parTrans" cxnId="{6FD07846-84FD-4159-A664-8F48B07E5907}">
      <dgm:prSet/>
      <dgm:spPr/>
      <dgm:t>
        <a:bodyPr/>
        <a:lstStyle/>
        <a:p>
          <a:endParaRPr lang="en-US"/>
        </a:p>
      </dgm:t>
    </dgm:pt>
    <dgm:pt modelId="{C2B915A4-88D7-4246-ADE5-27DB37BD6DDD}" type="sibTrans" cxnId="{6FD07846-84FD-4159-A664-8F48B07E5907}">
      <dgm:prSet/>
      <dgm:spPr/>
      <dgm:t>
        <a:bodyPr/>
        <a:lstStyle/>
        <a:p>
          <a:endParaRPr lang="en-US"/>
        </a:p>
      </dgm:t>
    </dgm:pt>
    <dgm:pt modelId="{A67FDD67-E8F9-4C96-B588-617E15ED0CEF}">
      <dgm:prSet custT="1"/>
      <dgm:spPr/>
      <dgm:t>
        <a:bodyPr/>
        <a:lstStyle/>
        <a:p>
          <a:pPr marL="0" lvl="0" indent="0" algn="just" defTabSz="755650">
            <a:spcBef>
              <a:spcPct val="0"/>
            </a:spcBef>
            <a:spcAft>
              <a:spcPct val="35000"/>
            </a:spcAft>
            <a:buNone/>
          </a:pPr>
          <a:r>
            <a:rPr lang="en-US" sz="2000" kern="1200" dirty="0">
              <a:solidFill>
                <a:prstClr val="black">
                  <a:hueOff val="0"/>
                  <a:satOff val="0"/>
                  <a:lumOff val="0"/>
                  <a:alphaOff val="0"/>
                </a:prstClr>
              </a:solidFill>
              <a:latin typeface="Georgia" panose="02040502050405020303" pitchFamily="18" charset="0"/>
              <a:ea typeface="+mn-ea"/>
              <a:cs typeface="+mn-cs"/>
            </a:rPr>
            <a:t>Furthermore, we have learnt that by using the concept of Inception Score, it is possible to evaluate the performance of an ACGAN and, in particular, the ability of the discriminator to discriminate.</a:t>
          </a:r>
        </a:p>
      </dgm:t>
    </dgm:pt>
    <dgm:pt modelId="{832D23EF-328D-4FE8-B885-99A8DD8CAC93}" type="parTrans" cxnId="{CD598DEE-B21C-4B5A-BE69-E272633CDD71}">
      <dgm:prSet/>
      <dgm:spPr/>
      <dgm:t>
        <a:bodyPr/>
        <a:lstStyle/>
        <a:p>
          <a:endParaRPr lang="en-US"/>
        </a:p>
      </dgm:t>
    </dgm:pt>
    <dgm:pt modelId="{6E006E91-C7BF-4B7B-BCE6-6A8A60366624}" type="sibTrans" cxnId="{CD598DEE-B21C-4B5A-BE69-E272633CDD71}">
      <dgm:prSet/>
      <dgm:spPr/>
      <dgm:t>
        <a:bodyPr/>
        <a:lstStyle/>
        <a:p>
          <a:endParaRPr lang="en-US"/>
        </a:p>
      </dgm:t>
    </dgm:pt>
    <dgm:pt modelId="{B8ED14DE-D226-4799-9508-A956C85FC75B}">
      <dgm:prSet custT="1"/>
      <dgm:spPr/>
      <dgm:t>
        <a:bodyPr/>
        <a:lstStyle/>
        <a:p>
          <a:pPr marL="0" lvl="0" indent="0" algn="just" defTabSz="755650">
            <a:lnSpc>
              <a:spcPct val="90000"/>
            </a:lnSpc>
            <a:spcBef>
              <a:spcPct val="0"/>
            </a:spcBef>
            <a:spcAft>
              <a:spcPct val="35000"/>
            </a:spcAft>
            <a:buNone/>
          </a:pPr>
          <a:r>
            <a:rPr lang="en-US" sz="2000" kern="1200" dirty="0">
              <a:solidFill>
                <a:prstClr val="black">
                  <a:hueOff val="0"/>
                  <a:satOff val="0"/>
                  <a:lumOff val="0"/>
                  <a:alphaOff val="0"/>
                </a:prstClr>
              </a:solidFill>
              <a:latin typeface="Georgia" panose="02040502050405020303" pitchFamily="18" charset="0"/>
              <a:ea typeface="+mn-ea"/>
              <a:cs typeface="+mn-cs"/>
            </a:rPr>
            <a:t>We have also learnt the existence of a metric called multi-scale structural similarity (MS-SSIM), that can be used to measure the ability of the ACGAN generator to generate a variety of different images belonging to the same class.</a:t>
          </a:r>
        </a:p>
      </dgm:t>
    </dgm:pt>
    <dgm:pt modelId="{199A9ADC-795D-4F48-AA4B-C96AC80374C9}" type="parTrans" cxnId="{5BE7B995-E428-4D1A-B6E6-B698DB9F0541}">
      <dgm:prSet/>
      <dgm:spPr/>
      <dgm:t>
        <a:bodyPr/>
        <a:lstStyle/>
        <a:p>
          <a:endParaRPr lang="en-US"/>
        </a:p>
      </dgm:t>
    </dgm:pt>
    <dgm:pt modelId="{35F07CF8-DE86-4552-B880-3897EB1A12E3}" type="sibTrans" cxnId="{5BE7B995-E428-4D1A-B6E6-B698DB9F0541}">
      <dgm:prSet/>
      <dgm:spPr/>
      <dgm:t>
        <a:bodyPr/>
        <a:lstStyle/>
        <a:p>
          <a:endParaRPr lang="en-US"/>
        </a:p>
      </dgm:t>
    </dgm:pt>
    <dgm:pt modelId="{3713B169-8569-4980-B934-20AD64725792}">
      <dgm:prSet custT="1"/>
      <dgm:spPr/>
      <dgm:t>
        <a:bodyPr/>
        <a:lstStyle/>
        <a:p>
          <a:pPr algn="just"/>
          <a:r>
            <a:rPr lang="en-US" sz="2000" kern="1200" dirty="0">
              <a:solidFill>
                <a:prstClr val="black">
                  <a:hueOff val="0"/>
                  <a:satOff val="0"/>
                  <a:lumOff val="0"/>
                  <a:alphaOff val="0"/>
                </a:prstClr>
              </a:solidFill>
              <a:latin typeface="Georgia" panose="02040502050405020303" pitchFamily="18" charset="0"/>
              <a:ea typeface="+mn-ea"/>
              <a:cs typeface="+mn-cs"/>
            </a:rPr>
            <a:t>Finally, we can say that thanks to this project we have learnt how it is possible to implement and train an ACGAN by using </a:t>
          </a:r>
          <a:r>
            <a:rPr lang="en-US" sz="2000" kern="1200" dirty="0" err="1">
              <a:solidFill>
                <a:prstClr val="black">
                  <a:hueOff val="0"/>
                  <a:satOff val="0"/>
                  <a:lumOff val="0"/>
                  <a:alphaOff val="0"/>
                </a:prstClr>
              </a:solidFill>
              <a:latin typeface="Georgia" panose="02040502050405020303" pitchFamily="18" charset="0"/>
              <a:ea typeface="+mn-ea"/>
              <a:cs typeface="+mn-cs"/>
            </a:rPr>
            <a:t>Pytorch</a:t>
          </a:r>
          <a:r>
            <a:rPr lang="en-US" sz="2000" kern="1200" dirty="0">
              <a:solidFill>
                <a:prstClr val="black">
                  <a:hueOff val="0"/>
                  <a:satOff val="0"/>
                  <a:lumOff val="0"/>
                  <a:alphaOff val="0"/>
                </a:prstClr>
              </a:solidFill>
              <a:latin typeface="Georgia" panose="02040502050405020303" pitchFamily="18" charset="0"/>
              <a:ea typeface="+mn-ea"/>
              <a:cs typeface="+mn-cs"/>
            </a:rPr>
            <a:t>.</a:t>
          </a:r>
          <a:endParaRPr lang="en-US" sz="2300" kern="1200" dirty="0"/>
        </a:p>
      </dgm:t>
    </dgm:pt>
    <dgm:pt modelId="{D44622BF-5992-4E94-A7E5-84E6405D9472}" type="parTrans" cxnId="{FA43E7AC-BBB8-4909-AD3A-AC085D364410}">
      <dgm:prSet/>
      <dgm:spPr/>
      <dgm:t>
        <a:bodyPr/>
        <a:lstStyle/>
        <a:p>
          <a:endParaRPr lang="en-US"/>
        </a:p>
      </dgm:t>
    </dgm:pt>
    <dgm:pt modelId="{842DC617-7F56-4214-9356-026BA51AAD06}" type="sibTrans" cxnId="{FA43E7AC-BBB8-4909-AD3A-AC085D364410}">
      <dgm:prSet/>
      <dgm:spPr/>
      <dgm:t>
        <a:bodyPr/>
        <a:lstStyle/>
        <a:p>
          <a:endParaRPr lang="en-US"/>
        </a:p>
      </dgm:t>
    </dgm:pt>
    <dgm:pt modelId="{4A05A541-E5E1-4E2C-B6BD-F2205901101A}" type="pres">
      <dgm:prSet presAssocID="{4A6D6BC0-8789-4DA3-A336-7CEB7BD1892D}" presName="vert0" presStyleCnt="0">
        <dgm:presLayoutVars>
          <dgm:dir/>
          <dgm:animOne val="branch"/>
          <dgm:animLvl val="lvl"/>
        </dgm:presLayoutVars>
      </dgm:prSet>
      <dgm:spPr/>
    </dgm:pt>
    <dgm:pt modelId="{145B1F6C-6EE8-4F2A-B2A7-F9318E5B0391}" type="pres">
      <dgm:prSet presAssocID="{EDA1A3C5-2AC2-43FB-979A-309EAE701ADC}" presName="thickLine" presStyleLbl="alignNode1" presStyleIdx="0" presStyleCnt="4"/>
      <dgm:spPr/>
    </dgm:pt>
    <dgm:pt modelId="{54E3252C-2F60-4F16-ACEC-14FE68966AE8}" type="pres">
      <dgm:prSet presAssocID="{EDA1A3C5-2AC2-43FB-979A-309EAE701ADC}" presName="horz1" presStyleCnt="0"/>
      <dgm:spPr/>
    </dgm:pt>
    <dgm:pt modelId="{FDEC7F78-9610-4AD6-B843-ECEE48B72716}" type="pres">
      <dgm:prSet presAssocID="{EDA1A3C5-2AC2-43FB-979A-309EAE701ADC}" presName="tx1" presStyleLbl="revTx" presStyleIdx="0" presStyleCnt="4"/>
      <dgm:spPr/>
    </dgm:pt>
    <dgm:pt modelId="{53D8CE00-2F19-4DE6-9FC8-DCFBA9AC38BE}" type="pres">
      <dgm:prSet presAssocID="{EDA1A3C5-2AC2-43FB-979A-309EAE701ADC}" presName="vert1" presStyleCnt="0"/>
      <dgm:spPr/>
    </dgm:pt>
    <dgm:pt modelId="{4D79A840-997F-4F02-A0EE-2C900FFA1E03}" type="pres">
      <dgm:prSet presAssocID="{A67FDD67-E8F9-4C96-B588-617E15ED0CEF}" presName="thickLine" presStyleLbl="alignNode1" presStyleIdx="1" presStyleCnt="4"/>
      <dgm:spPr/>
    </dgm:pt>
    <dgm:pt modelId="{91C04A73-8CD7-4F4D-A986-24B6760A07F4}" type="pres">
      <dgm:prSet presAssocID="{A67FDD67-E8F9-4C96-B588-617E15ED0CEF}" presName="horz1" presStyleCnt="0"/>
      <dgm:spPr/>
    </dgm:pt>
    <dgm:pt modelId="{51F7E9AE-495C-4ED7-85D6-E5AD9283EF18}" type="pres">
      <dgm:prSet presAssocID="{A67FDD67-E8F9-4C96-B588-617E15ED0CEF}" presName="tx1" presStyleLbl="revTx" presStyleIdx="1" presStyleCnt="4"/>
      <dgm:spPr/>
    </dgm:pt>
    <dgm:pt modelId="{CA381F90-7AEE-469C-ABF2-169C5E09EA0E}" type="pres">
      <dgm:prSet presAssocID="{A67FDD67-E8F9-4C96-B588-617E15ED0CEF}" presName="vert1" presStyleCnt="0"/>
      <dgm:spPr/>
    </dgm:pt>
    <dgm:pt modelId="{857D5D1F-19FE-4F31-8622-A34399D8AB01}" type="pres">
      <dgm:prSet presAssocID="{B8ED14DE-D226-4799-9508-A956C85FC75B}" presName="thickLine" presStyleLbl="alignNode1" presStyleIdx="2" presStyleCnt="4"/>
      <dgm:spPr/>
    </dgm:pt>
    <dgm:pt modelId="{B61A9987-D861-4DD7-900E-27ACD9EB1B0E}" type="pres">
      <dgm:prSet presAssocID="{B8ED14DE-D226-4799-9508-A956C85FC75B}" presName="horz1" presStyleCnt="0"/>
      <dgm:spPr/>
    </dgm:pt>
    <dgm:pt modelId="{713FBDB0-0061-4287-A6EE-71FDF5978A76}" type="pres">
      <dgm:prSet presAssocID="{B8ED14DE-D226-4799-9508-A956C85FC75B}" presName="tx1" presStyleLbl="revTx" presStyleIdx="2" presStyleCnt="4" custScaleY="135939"/>
      <dgm:spPr/>
    </dgm:pt>
    <dgm:pt modelId="{7286A8DD-2BFA-410A-A79A-868912C2ECE0}" type="pres">
      <dgm:prSet presAssocID="{B8ED14DE-D226-4799-9508-A956C85FC75B}" presName="vert1" presStyleCnt="0"/>
      <dgm:spPr/>
    </dgm:pt>
    <dgm:pt modelId="{77749435-8BD1-4534-BA02-84BD9E64F373}" type="pres">
      <dgm:prSet presAssocID="{3713B169-8569-4980-B934-20AD64725792}" presName="thickLine" presStyleLbl="alignNode1" presStyleIdx="3" presStyleCnt="4"/>
      <dgm:spPr/>
    </dgm:pt>
    <dgm:pt modelId="{814A84F3-23D9-43B2-99D7-1CA15717A648}" type="pres">
      <dgm:prSet presAssocID="{3713B169-8569-4980-B934-20AD64725792}" presName="horz1" presStyleCnt="0"/>
      <dgm:spPr/>
    </dgm:pt>
    <dgm:pt modelId="{B1964ED0-D9CC-4495-AA37-CA51F1785299}" type="pres">
      <dgm:prSet presAssocID="{3713B169-8569-4980-B934-20AD64725792}" presName="tx1" presStyleLbl="revTx" presStyleIdx="3" presStyleCnt="4"/>
      <dgm:spPr/>
    </dgm:pt>
    <dgm:pt modelId="{77119DBD-7824-4E24-840F-467EF94E08F3}" type="pres">
      <dgm:prSet presAssocID="{3713B169-8569-4980-B934-20AD64725792}" presName="vert1" presStyleCnt="0"/>
      <dgm:spPr/>
    </dgm:pt>
  </dgm:ptLst>
  <dgm:cxnLst>
    <dgm:cxn modelId="{1F7A5802-07C3-4E5D-B1EA-6369DDF2AF75}" type="presOf" srcId="{4A6D6BC0-8789-4DA3-A336-7CEB7BD1892D}" destId="{4A05A541-E5E1-4E2C-B6BD-F2205901101A}" srcOrd="0" destOrd="0" presId="urn:microsoft.com/office/officeart/2008/layout/LinedList"/>
    <dgm:cxn modelId="{60DAA63A-E809-4659-BC83-F57147084C0C}" type="presOf" srcId="{A67FDD67-E8F9-4C96-B588-617E15ED0CEF}" destId="{51F7E9AE-495C-4ED7-85D6-E5AD9283EF18}" srcOrd="0" destOrd="0" presId="urn:microsoft.com/office/officeart/2008/layout/LinedList"/>
    <dgm:cxn modelId="{9907493D-A2E4-45F5-9790-7B94ACA8F48F}" type="presOf" srcId="{3713B169-8569-4980-B934-20AD64725792}" destId="{B1964ED0-D9CC-4495-AA37-CA51F1785299}" srcOrd="0" destOrd="0" presId="urn:microsoft.com/office/officeart/2008/layout/LinedList"/>
    <dgm:cxn modelId="{6FD07846-84FD-4159-A664-8F48B07E5907}" srcId="{4A6D6BC0-8789-4DA3-A336-7CEB7BD1892D}" destId="{EDA1A3C5-2AC2-43FB-979A-309EAE701ADC}" srcOrd="0" destOrd="0" parTransId="{D5E7E2E0-8101-40E7-921F-6F618B4D7082}" sibTransId="{C2B915A4-88D7-4246-ADE5-27DB37BD6DDD}"/>
    <dgm:cxn modelId="{5BE7B995-E428-4D1A-B6E6-B698DB9F0541}" srcId="{4A6D6BC0-8789-4DA3-A336-7CEB7BD1892D}" destId="{B8ED14DE-D226-4799-9508-A956C85FC75B}" srcOrd="2" destOrd="0" parTransId="{199A9ADC-795D-4F48-AA4B-C96AC80374C9}" sibTransId="{35F07CF8-DE86-4552-B880-3897EB1A12E3}"/>
    <dgm:cxn modelId="{FA43E7AC-BBB8-4909-AD3A-AC085D364410}" srcId="{4A6D6BC0-8789-4DA3-A336-7CEB7BD1892D}" destId="{3713B169-8569-4980-B934-20AD64725792}" srcOrd="3" destOrd="0" parTransId="{D44622BF-5992-4E94-A7E5-84E6405D9472}" sibTransId="{842DC617-7F56-4214-9356-026BA51AAD06}"/>
    <dgm:cxn modelId="{75BE6BC8-F82E-4673-B60A-76A3D5862217}" type="presOf" srcId="{EDA1A3C5-2AC2-43FB-979A-309EAE701ADC}" destId="{FDEC7F78-9610-4AD6-B843-ECEE48B72716}" srcOrd="0" destOrd="0" presId="urn:microsoft.com/office/officeart/2008/layout/LinedList"/>
    <dgm:cxn modelId="{E5D468EE-E783-4237-AACD-D461AF5FED8A}" type="presOf" srcId="{B8ED14DE-D226-4799-9508-A956C85FC75B}" destId="{713FBDB0-0061-4287-A6EE-71FDF5978A76}" srcOrd="0" destOrd="0" presId="urn:microsoft.com/office/officeart/2008/layout/LinedList"/>
    <dgm:cxn modelId="{CD598DEE-B21C-4B5A-BE69-E272633CDD71}" srcId="{4A6D6BC0-8789-4DA3-A336-7CEB7BD1892D}" destId="{A67FDD67-E8F9-4C96-B588-617E15ED0CEF}" srcOrd="1" destOrd="0" parTransId="{832D23EF-328D-4FE8-B885-99A8DD8CAC93}" sibTransId="{6E006E91-C7BF-4B7B-BCE6-6A8A60366624}"/>
    <dgm:cxn modelId="{0168407D-0F2E-44B0-ADD7-F91C4473B8AA}" type="presParOf" srcId="{4A05A541-E5E1-4E2C-B6BD-F2205901101A}" destId="{145B1F6C-6EE8-4F2A-B2A7-F9318E5B0391}" srcOrd="0" destOrd="0" presId="urn:microsoft.com/office/officeart/2008/layout/LinedList"/>
    <dgm:cxn modelId="{461C5F65-9EA4-472C-A8D8-5CD6CD4F4187}" type="presParOf" srcId="{4A05A541-E5E1-4E2C-B6BD-F2205901101A}" destId="{54E3252C-2F60-4F16-ACEC-14FE68966AE8}" srcOrd="1" destOrd="0" presId="urn:microsoft.com/office/officeart/2008/layout/LinedList"/>
    <dgm:cxn modelId="{66B1FBF6-9E20-4E89-BB58-EB8A370D3CC4}" type="presParOf" srcId="{54E3252C-2F60-4F16-ACEC-14FE68966AE8}" destId="{FDEC7F78-9610-4AD6-B843-ECEE48B72716}" srcOrd="0" destOrd="0" presId="urn:microsoft.com/office/officeart/2008/layout/LinedList"/>
    <dgm:cxn modelId="{3D314360-1408-432D-B29F-B4DE73BA24E4}" type="presParOf" srcId="{54E3252C-2F60-4F16-ACEC-14FE68966AE8}" destId="{53D8CE00-2F19-4DE6-9FC8-DCFBA9AC38BE}" srcOrd="1" destOrd="0" presId="urn:microsoft.com/office/officeart/2008/layout/LinedList"/>
    <dgm:cxn modelId="{B0E407CE-DF7F-4BD4-9BFB-024248F7942A}" type="presParOf" srcId="{4A05A541-E5E1-4E2C-B6BD-F2205901101A}" destId="{4D79A840-997F-4F02-A0EE-2C900FFA1E03}" srcOrd="2" destOrd="0" presId="urn:microsoft.com/office/officeart/2008/layout/LinedList"/>
    <dgm:cxn modelId="{BF732747-0492-4E6F-A5BD-65AFF50EC522}" type="presParOf" srcId="{4A05A541-E5E1-4E2C-B6BD-F2205901101A}" destId="{91C04A73-8CD7-4F4D-A986-24B6760A07F4}" srcOrd="3" destOrd="0" presId="urn:microsoft.com/office/officeart/2008/layout/LinedList"/>
    <dgm:cxn modelId="{4AB6193F-8B56-4634-9B52-5D0A6BC06FCD}" type="presParOf" srcId="{91C04A73-8CD7-4F4D-A986-24B6760A07F4}" destId="{51F7E9AE-495C-4ED7-85D6-E5AD9283EF18}" srcOrd="0" destOrd="0" presId="urn:microsoft.com/office/officeart/2008/layout/LinedList"/>
    <dgm:cxn modelId="{D0C77068-57FE-4215-A5C7-63FC9157930A}" type="presParOf" srcId="{91C04A73-8CD7-4F4D-A986-24B6760A07F4}" destId="{CA381F90-7AEE-469C-ABF2-169C5E09EA0E}" srcOrd="1" destOrd="0" presId="urn:microsoft.com/office/officeart/2008/layout/LinedList"/>
    <dgm:cxn modelId="{2F8791DC-B464-4CA1-8929-297141501547}" type="presParOf" srcId="{4A05A541-E5E1-4E2C-B6BD-F2205901101A}" destId="{857D5D1F-19FE-4F31-8622-A34399D8AB01}" srcOrd="4" destOrd="0" presId="urn:microsoft.com/office/officeart/2008/layout/LinedList"/>
    <dgm:cxn modelId="{3E690081-BA71-41B1-BEA9-B220A057C870}" type="presParOf" srcId="{4A05A541-E5E1-4E2C-B6BD-F2205901101A}" destId="{B61A9987-D861-4DD7-900E-27ACD9EB1B0E}" srcOrd="5" destOrd="0" presId="urn:microsoft.com/office/officeart/2008/layout/LinedList"/>
    <dgm:cxn modelId="{E04C3D24-2018-44EA-8ECA-6AFB94A7C99F}" type="presParOf" srcId="{B61A9987-D861-4DD7-900E-27ACD9EB1B0E}" destId="{713FBDB0-0061-4287-A6EE-71FDF5978A76}" srcOrd="0" destOrd="0" presId="urn:microsoft.com/office/officeart/2008/layout/LinedList"/>
    <dgm:cxn modelId="{89047FF6-5388-4F44-BA2E-06EAD461B6AB}" type="presParOf" srcId="{B61A9987-D861-4DD7-900E-27ACD9EB1B0E}" destId="{7286A8DD-2BFA-410A-A79A-868912C2ECE0}" srcOrd="1" destOrd="0" presId="urn:microsoft.com/office/officeart/2008/layout/LinedList"/>
    <dgm:cxn modelId="{307B7E0B-571D-4DC8-A563-73F6BF0BF825}" type="presParOf" srcId="{4A05A541-E5E1-4E2C-B6BD-F2205901101A}" destId="{77749435-8BD1-4534-BA02-84BD9E64F373}" srcOrd="6" destOrd="0" presId="urn:microsoft.com/office/officeart/2008/layout/LinedList"/>
    <dgm:cxn modelId="{A230BF6F-9C89-49B9-ADBD-071E81B077E6}" type="presParOf" srcId="{4A05A541-E5E1-4E2C-B6BD-F2205901101A}" destId="{814A84F3-23D9-43B2-99D7-1CA15717A648}" srcOrd="7" destOrd="0" presId="urn:microsoft.com/office/officeart/2008/layout/LinedList"/>
    <dgm:cxn modelId="{55820437-4A10-4AF9-AE20-0E888507F423}" type="presParOf" srcId="{814A84F3-23D9-43B2-99D7-1CA15717A648}" destId="{B1964ED0-D9CC-4495-AA37-CA51F1785299}" srcOrd="0" destOrd="0" presId="urn:microsoft.com/office/officeart/2008/layout/LinedList"/>
    <dgm:cxn modelId="{0549486C-13C8-4343-B6F9-EE51E624B8BD}" type="presParOf" srcId="{814A84F3-23D9-43B2-99D7-1CA15717A648}" destId="{77119DBD-7824-4E24-840F-467EF94E08F3}"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5B1F6C-6EE8-4F2A-B2A7-F9318E5B0391}">
      <dsp:nvSpPr>
        <dsp:cNvPr id="0" name=""/>
        <dsp:cNvSpPr/>
      </dsp:nvSpPr>
      <dsp:spPr>
        <a:xfrm>
          <a:off x="0" y="1578"/>
          <a:ext cx="6492875"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DEC7F78-9610-4AD6-B843-ECEE48B72716}">
      <dsp:nvSpPr>
        <dsp:cNvPr id="0" name=""/>
        <dsp:cNvSpPr/>
      </dsp:nvSpPr>
      <dsp:spPr>
        <a:xfrm>
          <a:off x="0" y="1578"/>
          <a:ext cx="6492875" cy="11704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just" defTabSz="889000">
            <a:lnSpc>
              <a:spcPct val="90000"/>
            </a:lnSpc>
            <a:spcBef>
              <a:spcPct val="0"/>
            </a:spcBef>
            <a:spcAft>
              <a:spcPct val="35000"/>
            </a:spcAft>
            <a:buNone/>
          </a:pPr>
          <a:r>
            <a:rPr lang="en-US" sz="2000" kern="1200" dirty="0">
              <a:latin typeface="Georgia" panose="02040502050405020303" pitchFamily="18" charset="0"/>
            </a:rPr>
            <a:t>Thanks to this project, we have understood that by using AC-GANs it is possible to stabilize the training process and generate high resolution images in order to increase the discriminator's ability to discriminate.</a:t>
          </a:r>
        </a:p>
      </dsp:txBody>
      <dsp:txXfrm>
        <a:off x="0" y="1578"/>
        <a:ext cx="6492875" cy="1170402"/>
      </dsp:txXfrm>
    </dsp:sp>
    <dsp:sp modelId="{4D79A840-997F-4F02-A0EE-2C900FFA1E03}">
      <dsp:nvSpPr>
        <dsp:cNvPr id="0" name=""/>
        <dsp:cNvSpPr/>
      </dsp:nvSpPr>
      <dsp:spPr>
        <a:xfrm>
          <a:off x="0" y="1171981"/>
          <a:ext cx="6492875" cy="0"/>
        </a:xfrm>
        <a:prstGeom prst="line">
          <a:avLst/>
        </a:prstGeom>
        <a:solidFill>
          <a:schemeClr val="accent2">
            <a:hueOff val="-485121"/>
            <a:satOff val="-27976"/>
            <a:lumOff val="2876"/>
            <a:alphaOff val="0"/>
          </a:schemeClr>
        </a:solidFill>
        <a:ln w="12700" cap="flat" cmpd="sng" algn="ctr">
          <a:solidFill>
            <a:schemeClr val="accent2">
              <a:hueOff val="-485121"/>
              <a:satOff val="-27976"/>
              <a:lumOff val="2876"/>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1F7E9AE-495C-4ED7-85D6-E5AD9283EF18}">
      <dsp:nvSpPr>
        <dsp:cNvPr id="0" name=""/>
        <dsp:cNvSpPr/>
      </dsp:nvSpPr>
      <dsp:spPr>
        <a:xfrm>
          <a:off x="0" y="1171981"/>
          <a:ext cx="6492875" cy="11704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just" defTabSz="755650">
            <a:lnSpc>
              <a:spcPct val="90000"/>
            </a:lnSpc>
            <a:spcBef>
              <a:spcPct val="0"/>
            </a:spcBef>
            <a:spcAft>
              <a:spcPct val="35000"/>
            </a:spcAft>
            <a:buNone/>
          </a:pPr>
          <a:r>
            <a:rPr lang="en-US" sz="2000" kern="1200" dirty="0">
              <a:solidFill>
                <a:prstClr val="black">
                  <a:hueOff val="0"/>
                  <a:satOff val="0"/>
                  <a:lumOff val="0"/>
                  <a:alphaOff val="0"/>
                </a:prstClr>
              </a:solidFill>
              <a:latin typeface="Georgia" panose="02040502050405020303" pitchFamily="18" charset="0"/>
              <a:ea typeface="+mn-ea"/>
              <a:cs typeface="+mn-cs"/>
            </a:rPr>
            <a:t>Furthermore, we have learnt that by using the concept of Inception Score, it is possible to evaluate the performance of an ACGAN and, in particular, the ability of the discriminator to discriminate.</a:t>
          </a:r>
        </a:p>
      </dsp:txBody>
      <dsp:txXfrm>
        <a:off x="0" y="1171981"/>
        <a:ext cx="6492875" cy="1170402"/>
      </dsp:txXfrm>
    </dsp:sp>
    <dsp:sp modelId="{857D5D1F-19FE-4F31-8622-A34399D8AB01}">
      <dsp:nvSpPr>
        <dsp:cNvPr id="0" name=""/>
        <dsp:cNvSpPr/>
      </dsp:nvSpPr>
      <dsp:spPr>
        <a:xfrm>
          <a:off x="0" y="2342384"/>
          <a:ext cx="6492875" cy="0"/>
        </a:xfrm>
        <a:prstGeom prst="line">
          <a:avLst/>
        </a:prstGeom>
        <a:solidFill>
          <a:schemeClr val="accent2">
            <a:hueOff val="-970242"/>
            <a:satOff val="-55952"/>
            <a:lumOff val="5752"/>
            <a:alphaOff val="0"/>
          </a:schemeClr>
        </a:solidFill>
        <a:ln w="12700" cap="flat" cmpd="sng" algn="ctr">
          <a:solidFill>
            <a:schemeClr val="accent2">
              <a:hueOff val="-970242"/>
              <a:satOff val="-55952"/>
              <a:lumOff val="575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13FBDB0-0061-4287-A6EE-71FDF5978A76}">
      <dsp:nvSpPr>
        <dsp:cNvPr id="0" name=""/>
        <dsp:cNvSpPr/>
      </dsp:nvSpPr>
      <dsp:spPr>
        <a:xfrm>
          <a:off x="0" y="2342384"/>
          <a:ext cx="6486534" cy="15910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just" defTabSz="755650">
            <a:lnSpc>
              <a:spcPct val="90000"/>
            </a:lnSpc>
            <a:spcBef>
              <a:spcPct val="0"/>
            </a:spcBef>
            <a:spcAft>
              <a:spcPct val="35000"/>
            </a:spcAft>
            <a:buNone/>
          </a:pPr>
          <a:r>
            <a:rPr lang="en-US" sz="2000" kern="1200" dirty="0">
              <a:solidFill>
                <a:prstClr val="black">
                  <a:hueOff val="0"/>
                  <a:satOff val="0"/>
                  <a:lumOff val="0"/>
                  <a:alphaOff val="0"/>
                </a:prstClr>
              </a:solidFill>
              <a:latin typeface="Georgia" panose="02040502050405020303" pitchFamily="18" charset="0"/>
              <a:ea typeface="+mn-ea"/>
              <a:cs typeface="+mn-cs"/>
            </a:rPr>
            <a:t>We have also learnt the existence of a metric called multi-scale structural similarity (MS-SSIM), that can be used to measure the ability of the ACGAN generator to generate a variety of different images belonging to the same class.</a:t>
          </a:r>
        </a:p>
      </dsp:txBody>
      <dsp:txXfrm>
        <a:off x="0" y="2342384"/>
        <a:ext cx="6486534" cy="1591034"/>
      </dsp:txXfrm>
    </dsp:sp>
    <dsp:sp modelId="{77749435-8BD1-4534-BA02-84BD9E64F373}">
      <dsp:nvSpPr>
        <dsp:cNvPr id="0" name=""/>
        <dsp:cNvSpPr/>
      </dsp:nvSpPr>
      <dsp:spPr>
        <a:xfrm>
          <a:off x="0" y="3933418"/>
          <a:ext cx="6492875" cy="0"/>
        </a:xfrm>
        <a:prstGeom prst="line">
          <a:avLst/>
        </a:prstGeom>
        <a:solidFill>
          <a:schemeClr val="accent2">
            <a:hueOff val="-1455363"/>
            <a:satOff val="-83928"/>
            <a:lumOff val="8628"/>
            <a:alphaOff val="0"/>
          </a:schemeClr>
        </a:solidFill>
        <a:ln w="12700" cap="flat" cmpd="sng" algn="ctr">
          <a:solidFill>
            <a:schemeClr val="accent2">
              <a:hueOff val="-1455363"/>
              <a:satOff val="-83928"/>
              <a:lumOff val="862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1964ED0-D9CC-4495-AA37-CA51F1785299}">
      <dsp:nvSpPr>
        <dsp:cNvPr id="0" name=""/>
        <dsp:cNvSpPr/>
      </dsp:nvSpPr>
      <dsp:spPr>
        <a:xfrm>
          <a:off x="0" y="3933418"/>
          <a:ext cx="6492875" cy="11704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just" defTabSz="889000">
            <a:lnSpc>
              <a:spcPct val="90000"/>
            </a:lnSpc>
            <a:spcBef>
              <a:spcPct val="0"/>
            </a:spcBef>
            <a:spcAft>
              <a:spcPct val="35000"/>
            </a:spcAft>
            <a:buNone/>
          </a:pPr>
          <a:r>
            <a:rPr lang="en-US" sz="2000" kern="1200" dirty="0">
              <a:solidFill>
                <a:prstClr val="black">
                  <a:hueOff val="0"/>
                  <a:satOff val="0"/>
                  <a:lumOff val="0"/>
                  <a:alphaOff val="0"/>
                </a:prstClr>
              </a:solidFill>
              <a:latin typeface="Georgia" panose="02040502050405020303" pitchFamily="18" charset="0"/>
              <a:ea typeface="+mn-ea"/>
              <a:cs typeface="+mn-cs"/>
            </a:rPr>
            <a:t>Finally, we can say that thanks to this project we have learnt how it is possible to implement and train an ACGAN by using </a:t>
          </a:r>
          <a:r>
            <a:rPr lang="en-US" sz="2000" kern="1200" dirty="0" err="1">
              <a:solidFill>
                <a:prstClr val="black">
                  <a:hueOff val="0"/>
                  <a:satOff val="0"/>
                  <a:lumOff val="0"/>
                  <a:alphaOff val="0"/>
                </a:prstClr>
              </a:solidFill>
              <a:latin typeface="Georgia" panose="02040502050405020303" pitchFamily="18" charset="0"/>
              <a:ea typeface="+mn-ea"/>
              <a:cs typeface="+mn-cs"/>
            </a:rPr>
            <a:t>Pytorch</a:t>
          </a:r>
          <a:r>
            <a:rPr lang="en-US" sz="2000" kern="1200" dirty="0">
              <a:solidFill>
                <a:prstClr val="black">
                  <a:hueOff val="0"/>
                  <a:satOff val="0"/>
                  <a:lumOff val="0"/>
                  <a:alphaOff val="0"/>
                </a:prstClr>
              </a:solidFill>
              <a:latin typeface="Georgia" panose="02040502050405020303" pitchFamily="18" charset="0"/>
              <a:ea typeface="+mn-ea"/>
              <a:cs typeface="+mn-cs"/>
            </a:rPr>
            <a:t>.</a:t>
          </a:r>
          <a:endParaRPr lang="en-US" sz="2300" kern="1200" dirty="0"/>
        </a:p>
      </dsp:txBody>
      <dsp:txXfrm>
        <a:off x="0" y="3933418"/>
        <a:ext cx="6492875" cy="1170402"/>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AB30463-A522-43F4-86AF-226176136CCC}"/>
              </a:ext>
            </a:extLst>
          </p:cNvPr>
          <p:cNvSpPr>
            <a:spLocks noGrp="1"/>
          </p:cNvSpPr>
          <p:nvPr>
            <p:ph type="ctrTitle"/>
          </p:nvPr>
        </p:nvSpPr>
        <p:spPr>
          <a:xfrm>
            <a:off x="1524000" y="1122363"/>
            <a:ext cx="9144000" cy="2387600"/>
          </a:xfrm>
        </p:spPr>
        <p:txBody>
          <a:bodyPr anchor="b"/>
          <a:lstStyle>
            <a:lvl1pPr algn="ctr">
              <a:defRPr sz="6000"/>
            </a:lvl1pPr>
          </a:lstStyle>
          <a:p>
            <a:r>
              <a:rPr lang="it-IT"/>
              <a:t>Fare clic per modificare lo stile del titolo dello schema</a:t>
            </a:r>
          </a:p>
        </p:txBody>
      </p:sp>
      <p:sp>
        <p:nvSpPr>
          <p:cNvPr id="3" name="Sottotitolo 2">
            <a:extLst>
              <a:ext uri="{FF2B5EF4-FFF2-40B4-BE49-F238E27FC236}">
                <a16:creationId xmlns:a16="http://schemas.microsoft.com/office/drawing/2014/main" id="{81E7519F-D70E-431F-83ED-BC74968D319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p>
        </p:txBody>
      </p:sp>
      <p:sp>
        <p:nvSpPr>
          <p:cNvPr id="4" name="Segnaposto data 3">
            <a:extLst>
              <a:ext uri="{FF2B5EF4-FFF2-40B4-BE49-F238E27FC236}">
                <a16:creationId xmlns:a16="http://schemas.microsoft.com/office/drawing/2014/main" id="{6A809B75-5DA1-40E4-85E5-4C75F7CC63CD}"/>
              </a:ext>
            </a:extLst>
          </p:cNvPr>
          <p:cNvSpPr>
            <a:spLocks noGrp="1"/>
          </p:cNvSpPr>
          <p:nvPr>
            <p:ph type="dt" sz="half" idx="10"/>
          </p:nvPr>
        </p:nvSpPr>
        <p:spPr/>
        <p:txBody>
          <a:bodyPr/>
          <a:lstStyle/>
          <a:p>
            <a:fld id="{F7F9AD92-AD02-49B7-95F8-53E7509A8D65}" type="datetimeFigureOut">
              <a:rPr lang="it-IT" smtClean="0"/>
              <a:t>23/06/2021</a:t>
            </a:fld>
            <a:endParaRPr lang="it-IT"/>
          </a:p>
        </p:txBody>
      </p:sp>
      <p:sp>
        <p:nvSpPr>
          <p:cNvPr id="5" name="Segnaposto piè di pagina 4">
            <a:extLst>
              <a:ext uri="{FF2B5EF4-FFF2-40B4-BE49-F238E27FC236}">
                <a16:creationId xmlns:a16="http://schemas.microsoft.com/office/drawing/2014/main" id="{261EA3BB-67AC-4EA6-AB86-140B7EFDD64C}"/>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838CE772-2BF3-4C81-A337-76AFBB0AA479}"/>
              </a:ext>
            </a:extLst>
          </p:cNvPr>
          <p:cNvSpPr>
            <a:spLocks noGrp="1"/>
          </p:cNvSpPr>
          <p:nvPr>
            <p:ph type="sldNum" sz="quarter" idx="12"/>
          </p:nvPr>
        </p:nvSpPr>
        <p:spPr/>
        <p:txBody>
          <a:bodyPr/>
          <a:lstStyle/>
          <a:p>
            <a:fld id="{ED886184-B07B-435F-BEB9-EF6F79D9AB22}" type="slidenum">
              <a:rPr lang="it-IT" smtClean="0"/>
              <a:t>‹N›</a:t>
            </a:fld>
            <a:endParaRPr lang="it-IT"/>
          </a:p>
        </p:txBody>
      </p:sp>
    </p:spTree>
    <p:extLst>
      <p:ext uri="{BB962C8B-B14F-4D97-AF65-F5344CB8AC3E}">
        <p14:creationId xmlns:p14="http://schemas.microsoft.com/office/powerpoint/2010/main" val="41529663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B02B71D-4B7B-4A7C-AA44-07131A78FEC1}"/>
              </a:ext>
            </a:extLst>
          </p:cNvPr>
          <p:cNvSpPr>
            <a:spLocks noGrp="1"/>
          </p:cNvSpPr>
          <p:nvPr>
            <p:ph type="title"/>
          </p:nvPr>
        </p:nvSpPr>
        <p:spPr/>
        <p:txBody>
          <a:bodyPr/>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9F26D258-0662-4227-89AC-74BB3EC91F97}"/>
              </a:ext>
            </a:extLst>
          </p:cNvPr>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5156CC5D-3D05-4C74-B6FB-60611FCCB85A}"/>
              </a:ext>
            </a:extLst>
          </p:cNvPr>
          <p:cNvSpPr>
            <a:spLocks noGrp="1"/>
          </p:cNvSpPr>
          <p:nvPr>
            <p:ph type="dt" sz="half" idx="10"/>
          </p:nvPr>
        </p:nvSpPr>
        <p:spPr/>
        <p:txBody>
          <a:bodyPr/>
          <a:lstStyle/>
          <a:p>
            <a:fld id="{F7F9AD92-AD02-49B7-95F8-53E7509A8D65}" type="datetimeFigureOut">
              <a:rPr lang="it-IT" smtClean="0"/>
              <a:t>23/06/2021</a:t>
            </a:fld>
            <a:endParaRPr lang="it-IT"/>
          </a:p>
        </p:txBody>
      </p:sp>
      <p:sp>
        <p:nvSpPr>
          <p:cNvPr id="5" name="Segnaposto piè di pagina 4">
            <a:extLst>
              <a:ext uri="{FF2B5EF4-FFF2-40B4-BE49-F238E27FC236}">
                <a16:creationId xmlns:a16="http://schemas.microsoft.com/office/drawing/2014/main" id="{F9FD0F75-1B31-4F27-A335-945EC6EC6176}"/>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C788DED2-BEC2-4CD0-8F3B-E15627DF1ED5}"/>
              </a:ext>
            </a:extLst>
          </p:cNvPr>
          <p:cNvSpPr>
            <a:spLocks noGrp="1"/>
          </p:cNvSpPr>
          <p:nvPr>
            <p:ph type="sldNum" sz="quarter" idx="12"/>
          </p:nvPr>
        </p:nvSpPr>
        <p:spPr/>
        <p:txBody>
          <a:bodyPr/>
          <a:lstStyle/>
          <a:p>
            <a:fld id="{ED886184-B07B-435F-BEB9-EF6F79D9AB22}" type="slidenum">
              <a:rPr lang="it-IT" smtClean="0"/>
              <a:t>‹N›</a:t>
            </a:fld>
            <a:endParaRPr lang="it-IT"/>
          </a:p>
        </p:txBody>
      </p:sp>
    </p:spTree>
    <p:extLst>
      <p:ext uri="{BB962C8B-B14F-4D97-AF65-F5344CB8AC3E}">
        <p14:creationId xmlns:p14="http://schemas.microsoft.com/office/powerpoint/2010/main" val="3783475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a:extLst>
              <a:ext uri="{FF2B5EF4-FFF2-40B4-BE49-F238E27FC236}">
                <a16:creationId xmlns:a16="http://schemas.microsoft.com/office/drawing/2014/main" id="{043658EE-387D-45FF-9699-5031E1A0E470}"/>
              </a:ext>
            </a:extLst>
          </p:cNvPr>
          <p:cNvSpPr>
            <a:spLocks noGrp="1"/>
          </p:cNvSpPr>
          <p:nvPr>
            <p:ph type="title" orient="vert"/>
          </p:nvPr>
        </p:nvSpPr>
        <p:spPr>
          <a:xfrm>
            <a:off x="8724900" y="365125"/>
            <a:ext cx="2628900" cy="5811838"/>
          </a:xfrm>
        </p:spPr>
        <p:txBody>
          <a:bodyPr vert="eaVert"/>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3BE5A9CB-93E4-4C40-B588-3F9EA4A426EF}"/>
              </a:ext>
            </a:extLst>
          </p:cNvPr>
          <p:cNvSpPr>
            <a:spLocks noGrp="1"/>
          </p:cNvSpPr>
          <p:nvPr>
            <p:ph type="body" orient="vert" idx="1"/>
          </p:nvPr>
        </p:nvSpPr>
        <p:spPr>
          <a:xfrm>
            <a:off x="838200" y="365125"/>
            <a:ext cx="7734300" cy="5811838"/>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BAB4F762-397F-4014-ADD9-B09703E9AFFA}"/>
              </a:ext>
            </a:extLst>
          </p:cNvPr>
          <p:cNvSpPr>
            <a:spLocks noGrp="1"/>
          </p:cNvSpPr>
          <p:nvPr>
            <p:ph type="dt" sz="half" idx="10"/>
          </p:nvPr>
        </p:nvSpPr>
        <p:spPr/>
        <p:txBody>
          <a:bodyPr/>
          <a:lstStyle/>
          <a:p>
            <a:fld id="{F7F9AD92-AD02-49B7-95F8-53E7509A8D65}" type="datetimeFigureOut">
              <a:rPr lang="it-IT" smtClean="0"/>
              <a:t>23/06/2021</a:t>
            </a:fld>
            <a:endParaRPr lang="it-IT"/>
          </a:p>
        </p:txBody>
      </p:sp>
      <p:sp>
        <p:nvSpPr>
          <p:cNvPr id="5" name="Segnaposto piè di pagina 4">
            <a:extLst>
              <a:ext uri="{FF2B5EF4-FFF2-40B4-BE49-F238E27FC236}">
                <a16:creationId xmlns:a16="http://schemas.microsoft.com/office/drawing/2014/main" id="{A4273D31-4F5F-4672-94B2-FD006295C4C4}"/>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BCAFE3A6-A2AE-4965-8573-1D99BC0A0D8A}"/>
              </a:ext>
            </a:extLst>
          </p:cNvPr>
          <p:cNvSpPr>
            <a:spLocks noGrp="1"/>
          </p:cNvSpPr>
          <p:nvPr>
            <p:ph type="sldNum" sz="quarter" idx="12"/>
          </p:nvPr>
        </p:nvSpPr>
        <p:spPr/>
        <p:txBody>
          <a:bodyPr/>
          <a:lstStyle/>
          <a:p>
            <a:fld id="{ED886184-B07B-435F-BEB9-EF6F79D9AB22}" type="slidenum">
              <a:rPr lang="it-IT" smtClean="0"/>
              <a:t>‹N›</a:t>
            </a:fld>
            <a:endParaRPr lang="it-IT"/>
          </a:p>
        </p:txBody>
      </p:sp>
    </p:spTree>
    <p:extLst>
      <p:ext uri="{BB962C8B-B14F-4D97-AF65-F5344CB8AC3E}">
        <p14:creationId xmlns:p14="http://schemas.microsoft.com/office/powerpoint/2010/main" val="40889875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6DD7744-FDCD-427A-A6C3-9717D1B1C36B}"/>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CF559F4B-27C2-44A1-875A-A53635B4600F}"/>
              </a:ext>
            </a:extLst>
          </p:cNvPr>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D9FE3DFA-BA79-4C59-8F90-C171D6CC85BA}"/>
              </a:ext>
            </a:extLst>
          </p:cNvPr>
          <p:cNvSpPr>
            <a:spLocks noGrp="1"/>
          </p:cNvSpPr>
          <p:nvPr>
            <p:ph type="dt" sz="half" idx="10"/>
          </p:nvPr>
        </p:nvSpPr>
        <p:spPr/>
        <p:txBody>
          <a:bodyPr/>
          <a:lstStyle/>
          <a:p>
            <a:fld id="{F7F9AD92-AD02-49B7-95F8-53E7509A8D65}" type="datetimeFigureOut">
              <a:rPr lang="it-IT" smtClean="0"/>
              <a:t>23/06/2021</a:t>
            </a:fld>
            <a:endParaRPr lang="it-IT"/>
          </a:p>
        </p:txBody>
      </p:sp>
      <p:sp>
        <p:nvSpPr>
          <p:cNvPr id="5" name="Segnaposto piè di pagina 4">
            <a:extLst>
              <a:ext uri="{FF2B5EF4-FFF2-40B4-BE49-F238E27FC236}">
                <a16:creationId xmlns:a16="http://schemas.microsoft.com/office/drawing/2014/main" id="{6B07C76D-BF4A-4A85-99E4-71CD11221D7D}"/>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2D01B2D8-5C5C-43E2-B5E0-8F4070E4AB86}"/>
              </a:ext>
            </a:extLst>
          </p:cNvPr>
          <p:cNvSpPr>
            <a:spLocks noGrp="1"/>
          </p:cNvSpPr>
          <p:nvPr>
            <p:ph type="sldNum" sz="quarter" idx="12"/>
          </p:nvPr>
        </p:nvSpPr>
        <p:spPr/>
        <p:txBody>
          <a:bodyPr/>
          <a:lstStyle/>
          <a:p>
            <a:fld id="{ED886184-B07B-435F-BEB9-EF6F79D9AB22}" type="slidenum">
              <a:rPr lang="it-IT" smtClean="0"/>
              <a:t>‹N›</a:t>
            </a:fld>
            <a:endParaRPr lang="it-IT"/>
          </a:p>
        </p:txBody>
      </p:sp>
    </p:spTree>
    <p:extLst>
      <p:ext uri="{BB962C8B-B14F-4D97-AF65-F5344CB8AC3E}">
        <p14:creationId xmlns:p14="http://schemas.microsoft.com/office/powerpoint/2010/main" val="12569059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0A2E2E8-29AF-4A4F-A34C-AE45A83E4476}"/>
              </a:ext>
            </a:extLst>
          </p:cNvPr>
          <p:cNvSpPr>
            <a:spLocks noGrp="1"/>
          </p:cNvSpPr>
          <p:nvPr>
            <p:ph type="title"/>
          </p:nvPr>
        </p:nvSpPr>
        <p:spPr>
          <a:xfrm>
            <a:off x="831850" y="1709738"/>
            <a:ext cx="10515600" cy="2852737"/>
          </a:xfrm>
        </p:spPr>
        <p:txBody>
          <a:bodyPr anchor="b"/>
          <a:lstStyle>
            <a:lvl1pPr>
              <a:defRPr sz="6000"/>
            </a:lvl1pPr>
          </a:lstStyle>
          <a:p>
            <a:r>
              <a:rPr lang="it-IT"/>
              <a:t>Fare clic per modificare lo stile del titolo dello schema</a:t>
            </a:r>
          </a:p>
        </p:txBody>
      </p:sp>
      <p:sp>
        <p:nvSpPr>
          <p:cNvPr id="3" name="Segnaposto testo 2">
            <a:extLst>
              <a:ext uri="{FF2B5EF4-FFF2-40B4-BE49-F238E27FC236}">
                <a16:creationId xmlns:a16="http://schemas.microsoft.com/office/drawing/2014/main" id="{FC499F9A-E056-4D3A-82CE-4B7BB5E3193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Fare clic per modificare gli stili del testo dello schema</a:t>
            </a:r>
          </a:p>
        </p:txBody>
      </p:sp>
      <p:sp>
        <p:nvSpPr>
          <p:cNvPr id="4" name="Segnaposto data 3">
            <a:extLst>
              <a:ext uri="{FF2B5EF4-FFF2-40B4-BE49-F238E27FC236}">
                <a16:creationId xmlns:a16="http://schemas.microsoft.com/office/drawing/2014/main" id="{CF23C4F3-E4B1-4A6E-906F-FBC19753221A}"/>
              </a:ext>
            </a:extLst>
          </p:cNvPr>
          <p:cNvSpPr>
            <a:spLocks noGrp="1"/>
          </p:cNvSpPr>
          <p:nvPr>
            <p:ph type="dt" sz="half" idx="10"/>
          </p:nvPr>
        </p:nvSpPr>
        <p:spPr/>
        <p:txBody>
          <a:bodyPr/>
          <a:lstStyle/>
          <a:p>
            <a:fld id="{F7F9AD92-AD02-49B7-95F8-53E7509A8D65}" type="datetimeFigureOut">
              <a:rPr lang="it-IT" smtClean="0"/>
              <a:t>23/06/2021</a:t>
            </a:fld>
            <a:endParaRPr lang="it-IT"/>
          </a:p>
        </p:txBody>
      </p:sp>
      <p:sp>
        <p:nvSpPr>
          <p:cNvPr id="5" name="Segnaposto piè di pagina 4">
            <a:extLst>
              <a:ext uri="{FF2B5EF4-FFF2-40B4-BE49-F238E27FC236}">
                <a16:creationId xmlns:a16="http://schemas.microsoft.com/office/drawing/2014/main" id="{87AE8677-6E94-4F1A-B662-2A54CC089C44}"/>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3661E84C-47BD-40A6-962B-18DA755AA085}"/>
              </a:ext>
            </a:extLst>
          </p:cNvPr>
          <p:cNvSpPr>
            <a:spLocks noGrp="1"/>
          </p:cNvSpPr>
          <p:nvPr>
            <p:ph type="sldNum" sz="quarter" idx="12"/>
          </p:nvPr>
        </p:nvSpPr>
        <p:spPr/>
        <p:txBody>
          <a:bodyPr/>
          <a:lstStyle/>
          <a:p>
            <a:fld id="{ED886184-B07B-435F-BEB9-EF6F79D9AB22}" type="slidenum">
              <a:rPr lang="it-IT" smtClean="0"/>
              <a:t>‹N›</a:t>
            </a:fld>
            <a:endParaRPr lang="it-IT"/>
          </a:p>
        </p:txBody>
      </p:sp>
    </p:spTree>
    <p:extLst>
      <p:ext uri="{BB962C8B-B14F-4D97-AF65-F5344CB8AC3E}">
        <p14:creationId xmlns:p14="http://schemas.microsoft.com/office/powerpoint/2010/main" val="9897764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E041643-D65C-4CDC-AF80-FF3143E2C6E8}"/>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A6F27EE2-5571-4471-967E-07A097D73B44}"/>
              </a:ext>
            </a:extLst>
          </p:cNvPr>
          <p:cNvSpPr>
            <a:spLocks noGrp="1"/>
          </p:cNvSpPr>
          <p:nvPr>
            <p:ph sz="half" idx="1"/>
          </p:nvPr>
        </p:nvSpPr>
        <p:spPr>
          <a:xfrm>
            <a:off x="838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a:extLst>
              <a:ext uri="{FF2B5EF4-FFF2-40B4-BE49-F238E27FC236}">
                <a16:creationId xmlns:a16="http://schemas.microsoft.com/office/drawing/2014/main" id="{62FCA4B2-F0B8-4E8A-A6E3-9FC0531A9C71}"/>
              </a:ext>
            </a:extLst>
          </p:cNvPr>
          <p:cNvSpPr>
            <a:spLocks noGrp="1"/>
          </p:cNvSpPr>
          <p:nvPr>
            <p:ph sz="half" idx="2"/>
          </p:nvPr>
        </p:nvSpPr>
        <p:spPr>
          <a:xfrm>
            <a:off x="6172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data 4">
            <a:extLst>
              <a:ext uri="{FF2B5EF4-FFF2-40B4-BE49-F238E27FC236}">
                <a16:creationId xmlns:a16="http://schemas.microsoft.com/office/drawing/2014/main" id="{D72E91A6-B968-4E63-AEF5-06BD5DB5BFD1}"/>
              </a:ext>
            </a:extLst>
          </p:cNvPr>
          <p:cNvSpPr>
            <a:spLocks noGrp="1"/>
          </p:cNvSpPr>
          <p:nvPr>
            <p:ph type="dt" sz="half" idx="10"/>
          </p:nvPr>
        </p:nvSpPr>
        <p:spPr/>
        <p:txBody>
          <a:bodyPr/>
          <a:lstStyle/>
          <a:p>
            <a:fld id="{F7F9AD92-AD02-49B7-95F8-53E7509A8D65}" type="datetimeFigureOut">
              <a:rPr lang="it-IT" smtClean="0"/>
              <a:t>23/06/2021</a:t>
            </a:fld>
            <a:endParaRPr lang="it-IT"/>
          </a:p>
        </p:txBody>
      </p:sp>
      <p:sp>
        <p:nvSpPr>
          <p:cNvPr id="6" name="Segnaposto piè di pagina 5">
            <a:extLst>
              <a:ext uri="{FF2B5EF4-FFF2-40B4-BE49-F238E27FC236}">
                <a16:creationId xmlns:a16="http://schemas.microsoft.com/office/drawing/2014/main" id="{A3AC4832-9591-4FDE-8B2C-765D2D90886D}"/>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4A4A46D8-B591-40DA-B21D-15F714984C41}"/>
              </a:ext>
            </a:extLst>
          </p:cNvPr>
          <p:cNvSpPr>
            <a:spLocks noGrp="1"/>
          </p:cNvSpPr>
          <p:nvPr>
            <p:ph type="sldNum" sz="quarter" idx="12"/>
          </p:nvPr>
        </p:nvSpPr>
        <p:spPr/>
        <p:txBody>
          <a:bodyPr/>
          <a:lstStyle/>
          <a:p>
            <a:fld id="{ED886184-B07B-435F-BEB9-EF6F79D9AB22}" type="slidenum">
              <a:rPr lang="it-IT" smtClean="0"/>
              <a:t>‹N›</a:t>
            </a:fld>
            <a:endParaRPr lang="it-IT"/>
          </a:p>
        </p:txBody>
      </p:sp>
    </p:spTree>
    <p:extLst>
      <p:ext uri="{BB962C8B-B14F-4D97-AF65-F5344CB8AC3E}">
        <p14:creationId xmlns:p14="http://schemas.microsoft.com/office/powerpoint/2010/main" val="24036735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4DABC1F-5B6C-46E8-A1E3-694D6F24C178}"/>
              </a:ext>
            </a:extLst>
          </p:cNvPr>
          <p:cNvSpPr>
            <a:spLocks noGrp="1"/>
          </p:cNvSpPr>
          <p:nvPr>
            <p:ph type="title"/>
          </p:nvPr>
        </p:nvSpPr>
        <p:spPr>
          <a:xfrm>
            <a:off x="839788" y="365125"/>
            <a:ext cx="10515600" cy="1325563"/>
          </a:xfrm>
        </p:spPr>
        <p:txBody>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6E99A51C-8F04-42A8-8B92-EAB6C9FE1CA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Segnaposto contenuto 3">
            <a:extLst>
              <a:ext uri="{FF2B5EF4-FFF2-40B4-BE49-F238E27FC236}">
                <a16:creationId xmlns:a16="http://schemas.microsoft.com/office/drawing/2014/main" id="{95AA8A37-0C99-458C-924F-27BDDB269493}"/>
              </a:ext>
            </a:extLst>
          </p:cNvPr>
          <p:cNvSpPr>
            <a:spLocks noGrp="1"/>
          </p:cNvSpPr>
          <p:nvPr>
            <p:ph sz="half" idx="2"/>
          </p:nvPr>
        </p:nvSpPr>
        <p:spPr>
          <a:xfrm>
            <a:off x="839788" y="2505075"/>
            <a:ext cx="5157787"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a:extLst>
              <a:ext uri="{FF2B5EF4-FFF2-40B4-BE49-F238E27FC236}">
                <a16:creationId xmlns:a16="http://schemas.microsoft.com/office/drawing/2014/main" id="{62A76AE4-ED3B-436E-94EB-A2739A95231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Segnaposto contenuto 5">
            <a:extLst>
              <a:ext uri="{FF2B5EF4-FFF2-40B4-BE49-F238E27FC236}">
                <a16:creationId xmlns:a16="http://schemas.microsoft.com/office/drawing/2014/main" id="{DBEE7041-1FB3-4A16-B908-BC7A469490FC}"/>
              </a:ext>
            </a:extLst>
          </p:cNvPr>
          <p:cNvSpPr>
            <a:spLocks noGrp="1"/>
          </p:cNvSpPr>
          <p:nvPr>
            <p:ph sz="quarter" idx="4"/>
          </p:nvPr>
        </p:nvSpPr>
        <p:spPr>
          <a:xfrm>
            <a:off x="6172200" y="2505075"/>
            <a:ext cx="5183188"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Segnaposto data 6">
            <a:extLst>
              <a:ext uri="{FF2B5EF4-FFF2-40B4-BE49-F238E27FC236}">
                <a16:creationId xmlns:a16="http://schemas.microsoft.com/office/drawing/2014/main" id="{3DCF4AA7-4ADB-4579-9779-B3ACF64FDB3E}"/>
              </a:ext>
            </a:extLst>
          </p:cNvPr>
          <p:cNvSpPr>
            <a:spLocks noGrp="1"/>
          </p:cNvSpPr>
          <p:nvPr>
            <p:ph type="dt" sz="half" idx="10"/>
          </p:nvPr>
        </p:nvSpPr>
        <p:spPr/>
        <p:txBody>
          <a:bodyPr/>
          <a:lstStyle/>
          <a:p>
            <a:fld id="{F7F9AD92-AD02-49B7-95F8-53E7509A8D65}" type="datetimeFigureOut">
              <a:rPr lang="it-IT" smtClean="0"/>
              <a:t>23/06/2021</a:t>
            </a:fld>
            <a:endParaRPr lang="it-IT"/>
          </a:p>
        </p:txBody>
      </p:sp>
      <p:sp>
        <p:nvSpPr>
          <p:cNvPr id="8" name="Segnaposto piè di pagina 7">
            <a:extLst>
              <a:ext uri="{FF2B5EF4-FFF2-40B4-BE49-F238E27FC236}">
                <a16:creationId xmlns:a16="http://schemas.microsoft.com/office/drawing/2014/main" id="{70E6ABA5-02A9-4F1A-9ED3-10DED9F7111E}"/>
              </a:ext>
            </a:extLst>
          </p:cNvPr>
          <p:cNvSpPr>
            <a:spLocks noGrp="1"/>
          </p:cNvSpPr>
          <p:nvPr>
            <p:ph type="ftr" sz="quarter" idx="11"/>
          </p:nvPr>
        </p:nvSpPr>
        <p:spPr/>
        <p:txBody>
          <a:bodyPr/>
          <a:lstStyle/>
          <a:p>
            <a:endParaRPr lang="it-IT"/>
          </a:p>
        </p:txBody>
      </p:sp>
      <p:sp>
        <p:nvSpPr>
          <p:cNvPr id="9" name="Segnaposto numero diapositiva 8">
            <a:extLst>
              <a:ext uri="{FF2B5EF4-FFF2-40B4-BE49-F238E27FC236}">
                <a16:creationId xmlns:a16="http://schemas.microsoft.com/office/drawing/2014/main" id="{53EB42BA-339C-4179-A6F8-1889E2FE6FA6}"/>
              </a:ext>
            </a:extLst>
          </p:cNvPr>
          <p:cNvSpPr>
            <a:spLocks noGrp="1"/>
          </p:cNvSpPr>
          <p:nvPr>
            <p:ph type="sldNum" sz="quarter" idx="12"/>
          </p:nvPr>
        </p:nvSpPr>
        <p:spPr/>
        <p:txBody>
          <a:bodyPr/>
          <a:lstStyle/>
          <a:p>
            <a:fld id="{ED886184-B07B-435F-BEB9-EF6F79D9AB22}" type="slidenum">
              <a:rPr lang="it-IT" smtClean="0"/>
              <a:t>‹N›</a:t>
            </a:fld>
            <a:endParaRPr lang="it-IT"/>
          </a:p>
        </p:txBody>
      </p:sp>
    </p:spTree>
    <p:extLst>
      <p:ext uri="{BB962C8B-B14F-4D97-AF65-F5344CB8AC3E}">
        <p14:creationId xmlns:p14="http://schemas.microsoft.com/office/powerpoint/2010/main" val="41697728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11D012A-A221-454D-A958-4DAD545C4088}"/>
              </a:ext>
            </a:extLst>
          </p:cNvPr>
          <p:cNvSpPr>
            <a:spLocks noGrp="1"/>
          </p:cNvSpPr>
          <p:nvPr>
            <p:ph type="title"/>
          </p:nvPr>
        </p:nvSpPr>
        <p:spPr/>
        <p:txBody>
          <a:bodyPr/>
          <a:lstStyle/>
          <a:p>
            <a:r>
              <a:rPr lang="it-IT"/>
              <a:t>Fare clic per modificare lo stile del titolo dello schema</a:t>
            </a:r>
          </a:p>
        </p:txBody>
      </p:sp>
      <p:sp>
        <p:nvSpPr>
          <p:cNvPr id="3" name="Segnaposto data 2">
            <a:extLst>
              <a:ext uri="{FF2B5EF4-FFF2-40B4-BE49-F238E27FC236}">
                <a16:creationId xmlns:a16="http://schemas.microsoft.com/office/drawing/2014/main" id="{1E7F53E7-2BD3-4EC9-B0A7-4A97CD8ACBEF}"/>
              </a:ext>
            </a:extLst>
          </p:cNvPr>
          <p:cNvSpPr>
            <a:spLocks noGrp="1"/>
          </p:cNvSpPr>
          <p:nvPr>
            <p:ph type="dt" sz="half" idx="10"/>
          </p:nvPr>
        </p:nvSpPr>
        <p:spPr/>
        <p:txBody>
          <a:bodyPr/>
          <a:lstStyle/>
          <a:p>
            <a:fld id="{F7F9AD92-AD02-49B7-95F8-53E7509A8D65}" type="datetimeFigureOut">
              <a:rPr lang="it-IT" smtClean="0"/>
              <a:t>23/06/2021</a:t>
            </a:fld>
            <a:endParaRPr lang="it-IT"/>
          </a:p>
        </p:txBody>
      </p:sp>
      <p:sp>
        <p:nvSpPr>
          <p:cNvPr id="4" name="Segnaposto piè di pagina 3">
            <a:extLst>
              <a:ext uri="{FF2B5EF4-FFF2-40B4-BE49-F238E27FC236}">
                <a16:creationId xmlns:a16="http://schemas.microsoft.com/office/drawing/2014/main" id="{EAF9B111-CD7C-400F-9115-D591EF125E37}"/>
              </a:ext>
            </a:extLst>
          </p:cNvPr>
          <p:cNvSpPr>
            <a:spLocks noGrp="1"/>
          </p:cNvSpPr>
          <p:nvPr>
            <p:ph type="ftr" sz="quarter" idx="11"/>
          </p:nvPr>
        </p:nvSpPr>
        <p:spPr/>
        <p:txBody>
          <a:bodyPr/>
          <a:lstStyle/>
          <a:p>
            <a:endParaRPr lang="it-IT"/>
          </a:p>
        </p:txBody>
      </p:sp>
      <p:sp>
        <p:nvSpPr>
          <p:cNvPr id="5" name="Segnaposto numero diapositiva 4">
            <a:extLst>
              <a:ext uri="{FF2B5EF4-FFF2-40B4-BE49-F238E27FC236}">
                <a16:creationId xmlns:a16="http://schemas.microsoft.com/office/drawing/2014/main" id="{5511691B-8240-4AA2-B93D-216487296BCA}"/>
              </a:ext>
            </a:extLst>
          </p:cNvPr>
          <p:cNvSpPr>
            <a:spLocks noGrp="1"/>
          </p:cNvSpPr>
          <p:nvPr>
            <p:ph type="sldNum" sz="quarter" idx="12"/>
          </p:nvPr>
        </p:nvSpPr>
        <p:spPr/>
        <p:txBody>
          <a:bodyPr/>
          <a:lstStyle/>
          <a:p>
            <a:fld id="{ED886184-B07B-435F-BEB9-EF6F79D9AB22}" type="slidenum">
              <a:rPr lang="it-IT" smtClean="0"/>
              <a:t>‹N›</a:t>
            </a:fld>
            <a:endParaRPr lang="it-IT"/>
          </a:p>
        </p:txBody>
      </p:sp>
    </p:spTree>
    <p:extLst>
      <p:ext uri="{BB962C8B-B14F-4D97-AF65-F5344CB8AC3E}">
        <p14:creationId xmlns:p14="http://schemas.microsoft.com/office/powerpoint/2010/main" val="36990279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FA0A2644-8C81-4C41-9B8E-D87250194AAA}"/>
              </a:ext>
            </a:extLst>
          </p:cNvPr>
          <p:cNvSpPr>
            <a:spLocks noGrp="1"/>
          </p:cNvSpPr>
          <p:nvPr>
            <p:ph type="dt" sz="half" idx="10"/>
          </p:nvPr>
        </p:nvSpPr>
        <p:spPr/>
        <p:txBody>
          <a:bodyPr/>
          <a:lstStyle/>
          <a:p>
            <a:fld id="{F7F9AD92-AD02-49B7-95F8-53E7509A8D65}" type="datetimeFigureOut">
              <a:rPr lang="it-IT" smtClean="0"/>
              <a:t>23/06/2021</a:t>
            </a:fld>
            <a:endParaRPr lang="it-IT"/>
          </a:p>
        </p:txBody>
      </p:sp>
      <p:sp>
        <p:nvSpPr>
          <p:cNvPr id="3" name="Segnaposto piè di pagina 2">
            <a:extLst>
              <a:ext uri="{FF2B5EF4-FFF2-40B4-BE49-F238E27FC236}">
                <a16:creationId xmlns:a16="http://schemas.microsoft.com/office/drawing/2014/main" id="{9E24119D-23CC-4930-ACB4-315BB20C1AE4}"/>
              </a:ext>
            </a:extLst>
          </p:cNvPr>
          <p:cNvSpPr>
            <a:spLocks noGrp="1"/>
          </p:cNvSpPr>
          <p:nvPr>
            <p:ph type="ftr" sz="quarter" idx="11"/>
          </p:nvPr>
        </p:nvSpPr>
        <p:spPr/>
        <p:txBody>
          <a:bodyPr/>
          <a:lstStyle/>
          <a:p>
            <a:endParaRPr lang="it-IT"/>
          </a:p>
        </p:txBody>
      </p:sp>
      <p:sp>
        <p:nvSpPr>
          <p:cNvPr id="4" name="Segnaposto numero diapositiva 3">
            <a:extLst>
              <a:ext uri="{FF2B5EF4-FFF2-40B4-BE49-F238E27FC236}">
                <a16:creationId xmlns:a16="http://schemas.microsoft.com/office/drawing/2014/main" id="{4594498E-15DE-493B-9083-323AD1726089}"/>
              </a:ext>
            </a:extLst>
          </p:cNvPr>
          <p:cNvSpPr>
            <a:spLocks noGrp="1"/>
          </p:cNvSpPr>
          <p:nvPr>
            <p:ph type="sldNum" sz="quarter" idx="12"/>
          </p:nvPr>
        </p:nvSpPr>
        <p:spPr/>
        <p:txBody>
          <a:bodyPr/>
          <a:lstStyle/>
          <a:p>
            <a:fld id="{ED886184-B07B-435F-BEB9-EF6F79D9AB22}" type="slidenum">
              <a:rPr lang="it-IT" smtClean="0"/>
              <a:t>‹N›</a:t>
            </a:fld>
            <a:endParaRPr lang="it-IT"/>
          </a:p>
        </p:txBody>
      </p:sp>
    </p:spTree>
    <p:extLst>
      <p:ext uri="{BB962C8B-B14F-4D97-AF65-F5344CB8AC3E}">
        <p14:creationId xmlns:p14="http://schemas.microsoft.com/office/powerpoint/2010/main" val="16088536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E541698-BC94-4A98-8973-768A5A49B9C8}"/>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F42F55B7-EDDD-42BA-A878-F800300683F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a:extLst>
              <a:ext uri="{FF2B5EF4-FFF2-40B4-BE49-F238E27FC236}">
                <a16:creationId xmlns:a16="http://schemas.microsoft.com/office/drawing/2014/main" id="{B4C09727-810C-4BE9-ADB5-1C01E031FF8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7E3176B6-7054-4C6D-B5EC-A1AFCF51BA76}"/>
              </a:ext>
            </a:extLst>
          </p:cNvPr>
          <p:cNvSpPr>
            <a:spLocks noGrp="1"/>
          </p:cNvSpPr>
          <p:nvPr>
            <p:ph type="dt" sz="half" idx="10"/>
          </p:nvPr>
        </p:nvSpPr>
        <p:spPr/>
        <p:txBody>
          <a:bodyPr/>
          <a:lstStyle/>
          <a:p>
            <a:fld id="{F7F9AD92-AD02-49B7-95F8-53E7509A8D65}" type="datetimeFigureOut">
              <a:rPr lang="it-IT" smtClean="0"/>
              <a:t>23/06/2021</a:t>
            </a:fld>
            <a:endParaRPr lang="it-IT"/>
          </a:p>
        </p:txBody>
      </p:sp>
      <p:sp>
        <p:nvSpPr>
          <p:cNvPr id="6" name="Segnaposto piè di pagina 5">
            <a:extLst>
              <a:ext uri="{FF2B5EF4-FFF2-40B4-BE49-F238E27FC236}">
                <a16:creationId xmlns:a16="http://schemas.microsoft.com/office/drawing/2014/main" id="{642B5878-732D-4072-8E57-4A3D6EB193BE}"/>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1F367061-96C7-42BD-AF81-7B5CA444893E}"/>
              </a:ext>
            </a:extLst>
          </p:cNvPr>
          <p:cNvSpPr>
            <a:spLocks noGrp="1"/>
          </p:cNvSpPr>
          <p:nvPr>
            <p:ph type="sldNum" sz="quarter" idx="12"/>
          </p:nvPr>
        </p:nvSpPr>
        <p:spPr/>
        <p:txBody>
          <a:bodyPr/>
          <a:lstStyle/>
          <a:p>
            <a:fld id="{ED886184-B07B-435F-BEB9-EF6F79D9AB22}" type="slidenum">
              <a:rPr lang="it-IT" smtClean="0"/>
              <a:t>‹N›</a:t>
            </a:fld>
            <a:endParaRPr lang="it-IT"/>
          </a:p>
        </p:txBody>
      </p:sp>
    </p:spTree>
    <p:extLst>
      <p:ext uri="{BB962C8B-B14F-4D97-AF65-F5344CB8AC3E}">
        <p14:creationId xmlns:p14="http://schemas.microsoft.com/office/powerpoint/2010/main" val="24156678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AC9E28F-AE40-4D13-845D-00EBADF7E34B}"/>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immagine 2">
            <a:extLst>
              <a:ext uri="{FF2B5EF4-FFF2-40B4-BE49-F238E27FC236}">
                <a16:creationId xmlns:a16="http://schemas.microsoft.com/office/drawing/2014/main" id="{C5EC5BBC-A2F0-41DF-9932-494983ADF05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a:p>
        </p:txBody>
      </p:sp>
      <p:sp>
        <p:nvSpPr>
          <p:cNvPr id="4" name="Segnaposto testo 3">
            <a:extLst>
              <a:ext uri="{FF2B5EF4-FFF2-40B4-BE49-F238E27FC236}">
                <a16:creationId xmlns:a16="http://schemas.microsoft.com/office/drawing/2014/main" id="{30B8BE2C-AC59-4C4A-B976-5BF9600E7A0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E0EA5EA0-4564-4C45-B470-A29AF3909851}"/>
              </a:ext>
            </a:extLst>
          </p:cNvPr>
          <p:cNvSpPr>
            <a:spLocks noGrp="1"/>
          </p:cNvSpPr>
          <p:nvPr>
            <p:ph type="dt" sz="half" idx="10"/>
          </p:nvPr>
        </p:nvSpPr>
        <p:spPr/>
        <p:txBody>
          <a:bodyPr/>
          <a:lstStyle/>
          <a:p>
            <a:fld id="{F7F9AD92-AD02-49B7-95F8-53E7509A8D65}" type="datetimeFigureOut">
              <a:rPr lang="it-IT" smtClean="0"/>
              <a:t>23/06/2021</a:t>
            </a:fld>
            <a:endParaRPr lang="it-IT"/>
          </a:p>
        </p:txBody>
      </p:sp>
      <p:sp>
        <p:nvSpPr>
          <p:cNvPr id="6" name="Segnaposto piè di pagina 5">
            <a:extLst>
              <a:ext uri="{FF2B5EF4-FFF2-40B4-BE49-F238E27FC236}">
                <a16:creationId xmlns:a16="http://schemas.microsoft.com/office/drawing/2014/main" id="{2B1D00DA-79A9-48F1-8F2F-CBD18D1C0F5F}"/>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66303266-0E5E-4327-A794-2A5892E88D75}"/>
              </a:ext>
            </a:extLst>
          </p:cNvPr>
          <p:cNvSpPr>
            <a:spLocks noGrp="1"/>
          </p:cNvSpPr>
          <p:nvPr>
            <p:ph type="sldNum" sz="quarter" idx="12"/>
          </p:nvPr>
        </p:nvSpPr>
        <p:spPr/>
        <p:txBody>
          <a:bodyPr/>
          <a:lstStyle/>
          <a:p>
            <a:fld id="{ED886184-B07B-435F-BEB9-EF6F79D9AB22}" type="slidenum">
              <a:rPr lang="it-IT" smtClean="0"/>
              <a:t>‹N›</a:t>
            </a:fld>
            <a:endParaRPr lang="it-IT"/>
          </a:p>
        </p:txBody>
      </p:sp>
    </p:spTree>
    <p:extLst>
      <p:ext uri="{BB962C8B-B14F-4D97-AF65-F5344CB8AC3E}">
        <p14:creationId xmlns:p14="http://schemas.microsoft.com/office/powerpoint/2010/main" val="8472520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a:extLst>
              <a:ext uri="{FF2B5EF4-FFF2-40B4-BE49-F238E27FC236}">
                <a16:creationId xmlns:a16="http://schemas.microsoft.com/office/drawing/2014/main" id="{23DC7A19-3518-485D-9D75-ABFB46B982F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22C82378-1175-481C-ABC8-2FFD73588A0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60BD8162-18C3-4C03-B540-6FC833DEBCB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7F9AD92-AD02-49B7-95F8-53E7509A8D65}" type="datetimeFigureOut">
              <a:rPr lang="it-IT" smtClean="0"/>
              <a:t>23/06/2021</a:t>
            </a:fld>
            <a:endParaRPr lang="it-IT"/>
          </a:p>
        </p:txBody>
      </p:sp>
      <p:sp>
        <p:nvSpPr>
          <p:cNvPr id="5" name="Segnaposto piè di pagina 4">
            <a:extLst>
              <a:ext uri="{FF2B5EF4-FFF2-40B4-BE49-F238E27FC236}">
                <a16:creationId xmlns:a16="http://schemas.microsoft.com/office/drawing/2014/main" id="{35077272-ABEF-45A2-8446-3568EB10A29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t-IT"/>
          </a:p>
        </p:txBody>
      </p:sp>
      <p:sp>
        <p:nvSpPr>
          <p:cNvPr id="6" name="Segnaposto numero diapositiva 5">
            <a:extLst>
              <a:ext uri="{FF2B5EF4-FFF2-40B4-BE49-F238E27FC236}">
                <a16:creationId xmlns:a16="http://schemas.microsoft.com/office/drawing/2014/main" id="{9B8D9C28-3593-4F14-B7CB-834108AAA2E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D886184-B07B-435F-BEB9-EF6F79D9AB22}" type="slidenum">
              <a:rPr lang="it-IT" smtClean="0"/>
              <a:t>‹N›</a:t>
            </a:fld>
            <a:endParaRPr lang="it-IT"/>
          </a:p>
        </p:txBody>
      </p:sp>
    </p:spTree>
    <p:extLst>
      <p:ext uri="{BB962C8B-B14F-4D97-AF65-F5344CB8AC3E}">
        <p14:creationId xmlns:p14="http://schemas.microsoft.com/office/powerpoint/2010/main" val="73868712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gi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slideLayout" Target="../slideLayouts/slideLayout2.xml"/><Relationship Id="rId1" Type="http://schemas.openxmlformats.org/officeDocument/2006/relationships/themeOverride" Target="../theme/themeOverride3.xml"/><Relationship Id="rId4" Type="http://schemas.openxmlformats.org/officeDocument/2006/relationships/image" Target="../media/image20.png"/></Relationships>
</file>

<file path=ppt/slides/_rels/slide25.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slideLayout" Target="../slideLayouts/slideLayout2.xml"/><Relationship Id="rId1" Type="http://schemas.openxmlformats.org/officeDocument/2006/relationships/themeOverride" Target="../theme/themeOverride4.xml"/><Relationship Id="rId4" Type="http://schemas.openxmlformats.org/officeDocument/2006/relationships/image" Target="../media/image22.png"/></Relationships>
</file>

<file path=ppt/slides/_rels/slide26.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slideLayout" Target="../slideLayouts/slideLayout2.xml"/><Relationship Id="rId1" Type="http://schemas.openxmlformats.org/officeDocument/2006/relationships/themeOverride" Target="../theme/themeOverride5.xml"/><Relationship Id="rId4" Type="http://schemas.openxmlformats.org/officeDocument/2006/relationships/image" Target="../media/image24.png"/></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8.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2.xml"/><Relationship Id="rId1" Type="http://schemas.openxmlformats.org/officeDocument/2006/relationships/themeOverride" Target="../theme/themeOverride1.xml"/><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L&amp;#39;Esa vuole un satellite per individuare i detriti spaziali - Panorama">
            <a:extLst>
              <a:ext uri="{FF2B5EF4-FFF2-40B4-BE49-F238E27FC236}">
                <a16:creationId xmlns:a16="http://schemas.microsoft.com/office/drawing/2014/main" id="{DA5DA74D-99B3-443D-9B53-56D5685F8A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7" name="Immagine 6">
            <a:extLst>
              <a:ext uri="{FF2B5EF4-FFF2-40B4-BE49-F238E27FC236}">
                <a16:creationId xmlns:a16="http://schemas.microsoft.com/office/drawing/2014/main" id="{72059CFA-436B-4367-9092-3F8AEEFDE7FE}"/>
              </a:ext>
            </a:extLst>
          </p:cNvPr>
          <p:cNvPicPr/>
          <p:nvPr/>
        </p:nvPicPr>
        <p:blipFill rotWithShape="1">
          <a:blip r:embed="rId3"/>
          <a:srcRect r="4438" b="15249"/>
          <a:stretch/>
        </p:blipFill>
        <p:spPr>
          <a:xfrm>
            <a:off x="0" y="364340"/>
            <a:ext cx="8414535" cy="1813781"/>
          </a:xfrm>
          <a:prstGeom prst="rect">
            <a:avLst/>
          </a:prstGeom>
        </p:spPr>
      </p:pic>
      <p:sp>
        <p:nvSpPr>
          <p:cNvPr id="8" name="CasellaDiTesto 7">
            <a:extLst>
              <a:ext uri="{FF2B5EF4-FFF2-40B4-BE49-F238E27FC236}">
                <a16:creationId xmlns:a16="http://schemas.microsoft.com/office/drawing/2014/main" id="{B42D8DEB-1443-40F8-B67E-6C641783A857}"/>
              </a:ext>
            </a:extLst>
          </p:cNvPr>
          <p:cNvSpPr txBox="1"/>
          <p:nvPr/>
        </p:nvSpPr>
        <p:spPr>
          <a:xfrm>
            <a:off x="318499" y="421241"/>
            <a:ext cx="8198777" cy="1661993"/>
          </a:xfrm>
          <a:prstGeom prst="rect">
            <a:avLst/>
          </a:prstGeom>
          <a:noFill/>
        </p:spPr>
        <p:txBody>
          <a:bodyPr wrap="square" rtlCol="0">
            <a:spAutoFit/>
          </a:bodyPr>
          <a:lstStyle/>
          <a:p>
            <a:r>
              <a:rPr lang="it-IT" sz="6600">
                <a:solidFill>
                  <a:schemeClr val="bg1"/>
                </a:solidFill>
                <a:latin typeface="Georgia" panose="02040502050405020303" pitchFamily="18" charset="0"/>
              </a:rPr>
              <a:t>AC-GAN</a:t>
            </a:r>
          </a:p>
          <a:p>
            <a:r>
              <a:rPr lang="it-IT" sz="3600">
                <a:solidFill>
                  <a:schemeClr val="bg1"/>
                </a:solidFill>
                <a:latin typeface="Georgia" panose="02040502050405020303" pitchFamily="18" charset="0"/>
              </a:rPr>
              <a:t>Andrea Arciprete &amp; Daniela Chiavetta</a:t>
            </a:r>
            <a:endParaRPr lang="it-IT" sz="3600" dirty="0">
              <a:solidFill>
                <a:schemeClr val="bg1"/>
              </a:solidFill>
              <a:latin typeface="Georgia" panose="02040502050405020303" pitchFamily="18" charset="0"/>
            </a:endParaRPr>
          </a:p>
        </p:txBody>
      </p:sp>
    </p:spTree>
    <p:extLst>
      <p:ext uri="{BB962C8B-B14F-4D97-AF65-F5344CB8AC3E}">
        <p14:creationId xmlns:p14="http://schemas.microsoft.com/office/powerpoint/2010/main" val="2682590712"/>
      </p:ext>
    </p:extLst>
  </p:cSld>
  <p:clrMapOvr>
    <a:masterClrMapping/>
  </p:clrMapOvr>
  <mc:AlternateContent xmlns:mc="http://schemas.openxmlformats.org/markup-compatibility/2006" xmlns:p14="http://schemas.microsoft.com/office/powerpoint/2010/main">
    <mc:Choice Requires="p14">
      <p:transition spd="slow" p14:dur="1500">
        <p:comb/>
      </p:transition>
    </mc:Choice>
    <mc:Fallback xmlns="">
      <p:transition spd="slow">
        <p:comb/>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5" name="Rectangle 134">
            <a:extLst>
              <a:ext uri="{FF2B5EF4-FFF2-40B4-BE49-F238E27FC236}">
                <a16:creationId xmlns:a16="http://schemas.microsoft.com/office/drawing/2014/main" id="{0666BADD-CE1D-452B-9799-4A35980C65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7" name="Group 136">
            <a:extLst>
              <a:ext uri="{FF2B5EF4-FFF2-40B4-BE49-F238E27FC236}">
                <a16:creationId xmlns:a16="http://schemas.microsoft.com/office/drawing/2014/main" id="{EBEF7C7E-C8A4-4DAA-881F-5EF4BE5AE20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69545" y="3517915"/>
            <a:ext cx="3385655" cy="3655570"/>
            <a:chOff x="-969545" y="3517915"/>
            <a:chExt cx="3385655" cy="3655570"/>
          </a:xfrm>
        </p:grpSpPr>
        <p:sp>
          <p:nvSpPr>
            <p:cNvPr id="138" name="Freeform: Shape 137">
              <a:extLst>
                <a:ext uri="{FF2B5EF4-FFF2-40B4-BE49-F238E27FC236}">
                  <a16:creationId xmlns:a16="http://schemas.microsoft.com/office/drawing/2014/main" id="{2E96FDEA-9753-492A-AC3F-6EEA67430D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474116" y="4022486"/>
              <a:ext cx="3655570" cy="2646427"/>
            </a:xfrm>
            <a:custGeom>
              <a:avLst/>
              <a:gdLst>
                <a:gd name="connsiteX0" fmla="*/ 0 w 2736866"/>
                <a:gd name="connsiteY0" fmla="*/ 0 h 1981337"/>
                <a:gd name="connsiteX1" fmla="*/ 2736866 w 2736866"/>
                <a:gd name="connsiteY1" fmla="*/ 0 h 1981337"/>
                <a:gd name="connsiteX2" fmla="*/ 2736866 w 2736866"/>
                <a:gd name="connsiteY2" fmla="*/ 1225808 h 1981337"/>
                <a:gd name="connsiteX3" fmla="*/ 1981337 w 2736866"/>
                <a:gd name="connsiteY3" fmla="*/ 1981337 h 1981337"/>
              </a:gdLst>
              <a:ahLst/>
              <a:cxnLst>
                <a:cxn ang="0">
                  <a:pos x="connsiteX0" y="connsiteY0"/>
                </a:cxn>
                <a:cxn ang="0">
                  <a:pos x="connsiteX1" y="connsiteY1"/>
                </a:cxn>
                <a:cxn ang="0">
                  <a:pos x="connsiteX2" y="connsiteY2"/>
                </a:cxn>
                <a:cxn ang="0">
                  <a:pos x="connsiteX3" y="connsiteY3"/>
                </a:cxn>
              </a:cxnLst>
              <a:rect l="l" t="t" r="r" b="b"/>
              <a:pathLst>
                <a:path w="2736866" h="1981337">
                  <a:moveTo>
                    <a:pt x="0" y="0"/>
                  </a:moveTo>
                  <a:lnTo>
                    <a:pt x="2736866" y="0"/>
                  </a:lnTo>
                  <a:lnTo>
                    <a:pt x="2736866" y="1225808"/>
                  </a:lnTo>
                  <a:lnTo>
                    <a:pt x="1981337" y="1981337"/>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Rectangle 138">
              <a:extLst>
                <a:ext uri="{FF2B5EF4-FFF2-40B4-BE49-F238E27FC236}">
                  <a16:creationId xmlns:a16="http://schemas.microsoft.com/office/drawing/2014/main" id="{493C234F-8AC2-46BA-BF3C-D8F019E21F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616274" y="5778765"/>
              <a:ext cx="799836" cy="799836"/>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146" name="Picture 2" descr="Sfondo astratto powerpoint | Foto Premium">
            <a:extLst>
              <a:ext uri="{FF2B5EF4-FFF2-40B4-BE49-F238E27FC236}">
                <a16:creationId xmlns:a16="http://schemas.microsoft.com/office/drawing/2014/main" id="{C8168423-84BD-4304-BC2F-B9A08E4D284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076" r="27554" b="-2"/>
          <a:stretch/>
        </p:blipFill>
        <p:spPr bwMode="auto">
          <a:xfrm>
            <a:off x="1116701" y="-1"/>
            <a:ext cx="4906956" cy="4607926"/>
          </a:xfrm>
          <a:custGeom>
            <a:avLst/>
            <a:gdLst/>
            <a:ahLst/>
            <a:cxnLst/>
            <a:rect l="l" t="t" r="r" b="b"/>
            <a:pathLst>
              <a:path w="5956528" h="5593537">
                <a:moveTo>
                  <a:pt x="2615274" y="0"/>
                </a:moveTo>
                <a:lnTo>
                  <a:pt x="3341256" y="0"/>
                </a:lnTo>
                <a:lnTo>
                  <a:pt x="5956528" y="2615274"/>
                </a:lnTo>
                <a:lnTo>
                  <a:pt x="2978265" y="5593537"/>
                </a:lnTo>
                <a:lnTo>
                  <a:pt x="0" y="2615274"/>
                </a:lnTo>
                <a:lnTo>
                  <a:pt x="2615274" y="0"/>
                </a:lnTo>
                <a:close/>
              </a:path>
            </a:pathLst>
          </a:custGeom>
          <a:noFill/>
          <a:extLst>
            <a:ext uri="{909E8E84-426E-40DD-AFC4-6F175D3DCCD1}">
              <a14:hiddenFill xmlns:a14="http://schemas.microsoft.com/office/drawing/2010/main">
                <a:solidFill>
                  <a:srgbClr val="FFFFFF"/>
                </a:solidFill>
              </a14:hiddenFill>
            </a:ext>
          </a:extLst>
        </p:spPr>
      </p:pic>
      <p:sp>
        <p:nvSpPr>
          <p:cNvPr id="141" name="Rectangle 140">
            <a:extLst>
              <a:ext uri="{FF2B5EF4-FFF2-40B4-BE49-F238E27FC236}">
                <a16:creationId xmlns:a16="http://schemas.microsoft.com/office/drawing/2014/main" id="{025BC6F1-1CC0-4099-9F93-A109CBE351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a:off x="6856962" y="1316432"/>
            <a:ext cx="4225136" cy="422513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43" name="Freeform: Shape 142">
            <a:extLst>
              <a:ext uri="{FF2B5EF4-FFF2-40B4-BE49-F238E27FC236}">
                <a16:creationId xmlns:a16="http://schemas.microsoft.com/office/drawing/2014/main" id="{08BE48F6-4887-4180-BF05-D9053DAAB1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a:off x="6282197" y="753376"/>
            <a:ext cx="5353835" cy="5353835"/>
          </a:xfrm>
          <a:custGeom>
            <a:avLst/>
            <a:gdLst>
              <a:gd name="connsiteX0" fmla="*/ 690506 w 5353835"/>
              <a:gd name="connsiteY0" fmla="*/ 5273742 h 5353835"/>
              <a:gd name="connsiteX1" fmla="*/ 4927602 w 5353835"/>
              <a:gd name="connsiteY1" fmla="*/ 5273742 h 5353835"/>
              <a:gd name="connsiteX2" fmla="*/ 4847509 w 5353835"/>
              <a:gd name="connsiteY2" fmla="*/ 5353835 h 5353835"/>
              <a:gd name="connsiteX3" fmla="*/ 770599 w 5353835"/>
              <a:gd name="connsiteY3" fmla="*/ 5353835 h 5353835"/>
              <a:gd name="connsiteX4" fmla="*/ 422575 w 5353835"/>
              <a:gd name="connsiteY4" fmla="*/ 80093 h 5353835"/>
              <a:gd name="connsiteX5" fmla="*/ 502668 w 5353835"/>
              <a:gd name="connsiteY5" fmla="*/ 0 h 5353835"/>
              <a:gd name="connsiteX6" fmla="*/ 5353835 w 5353835"/>
              <a:gd name="connsiteY6" fmla="*/ 0 h 5353835"/>
              <a:gd name="connsiteX7" fmla="*/ 5353835 w 5353835"/>
              <a:gd name="connsiteY7" fmla="*/ 4847509 h 5353835"/>
              <a:gd name="connsiteX8" fmla="*/ 5273742 w 5353835"/>
              <a:gd name="connsiteY8" fmla="*/ 4927602 h 5353835"/>
              <a:gd name="connsiteX9" fmla="*/ 5273742 w 5353835"/>
              <a:gd name="connsiteY9" fmla="*/ 80093 h 5353835"/>
              <a:gd name="connsiteX10" fmla="*/ 0 w 5353835"/>
              <a:gd name="connsiteY10" fmla="*/ 502667 h 5353835"/>
              <a:gd name="connsiteX11" fmla="*/ 80093 w 5353835"/>
              <a:gd name="connsiteY11" fmla="*/ 422574 h 5353835"/>
              <a:gd name="connsiteX12" fmla="*/ 80093 w 5353835"/>
              <a:gd name="connsiteY12" fmla="*/ 4663329 h 5353835"/>
              <a:gd name="connsiteX13" fmla="*/ 0 w 5353835"/>
              <a:gd name="connsiteY13" fmla="*/ 4583236 h 5353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353835" h="5353835">
                <a:moveTo>
                  <a:pt x="690506" y="5273742"/>
                </a:moveTo>
                <a:lnTo>
                  <a:pt x="4927602" y="5273742"/>
                </a:lnTo>
                <a:lnTo>
                  <a:pt x="4847509" y="5353835"/>
                </a:lnTo>
                <a:lnTo>
                  <a:pt x="770599" y="5353835"/>
                </a:lnTo>
                <a:close/>
                <a:moveTo>
                  <a:pt x="422575" y="80093"/>
                </a:moveTo>
                <a:lnTo>
                  <a:pt x="502668" y="0"/>
                </a:lnTo>
                <a:lnTo>
                  <a:pt x="5353835" y="0"/>
                </a:lnTo>
                <a:lnTo>
                  <a:pt x="5353835" y="4847509"/>
                </a:lnTo>
                <a:lnTo>
                  <a:pt x="5273742" y="4927602"/>
                </a:lnTo>
                <a:lnTo>
                  <a:pt x="5273742" y="80093"/>
                </a:lnTo>
                <a:close/>
                <a:moveTo>
                  <a:pt x="0" y="502667"/>
                </a:moveTo>
                <a:lnTo>
                  <a:pt x="80093" y="422574"/>
                </a:lnTo>
                <a:lnTo>
                  <a:pt x="80093" y="4663329"/>
                </a:lnTo>
                <a:lnTo>
                  <a:pt x="0" y="4583236"/>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2" name="Titolo 1">
            <a:extLst>
              <a:ext uri="{FF2B5EF4-FFF2-40B4-BE49-F238E27FC236}">
                <a16:creationId xmlns:a16="http://schemas.microsoft.com/office/drawing/2014/main" id="{071FC15E-B1F2-4A0F-BC0A-B8AC89A735B7}"/>
              </a:ext>
            </a:extLst>
          </p:cNvPr>
          <p:cNvSpPr>
            <a:spLocks noGrp="1"/>
          </p:cNvSpPr>
          <p:nvPr>
            <p:ph type="title"/>
          </p:nvPr>
        </p:nvSpPr>
        <p:spPr>
          <a:xfrm>
            <a:off x="6712086" y="2324392"/>
            <a:ext cx="4556636" cy="3160586"/>
          </a:xfrm>
          <a:noFill/>
        </p:spPr>
        <p:txBody>
          <a:bodyPr vert="horz" lIns="91440" tIns="45720" rIns="91440" bIns="45720" rtlCol="0" anchor="ctr">
            <a:normAutofit/>
          </a:bodyPr>
          <a:lstStyle/>
          <a:p>
            <a:pPr algn="ctr"/>
            <a:r>
              <a:rPr lang="en-US" sz="4000" dirty="0">
                <a:solidFill>
                  <a:srgbClr val="080808"/>
                </a:solidFill>
                <a:latin typeface="Georgia" panose="02040502050405020303" pitchFamily="18" charset="0"/>
              </a:rPr>
              <a:t>How does the generator manage to generate a fake image?</a:t>
            </a:r>
          </a:p>
        </p:txBody>
      </p:sp>
      <p:sp>
        <p:nvSpPr>
          <p:cNvPr id="145" name="Rectangle 144">
            <a:extLst>
              <a:ext uri="{FF2B5EF4-FFF2-40B4-BE49-F238E27FC236}">
                <a16:creationId xmlns:a16="http://schemas.microsoft.com/office/drawing/2014/main" id="{24D2F742-54E7-4C62-98C5-F8990E2A01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399789" y="367194"/>
            <a:ext cx="999162" cy="99916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7" name="Rectangle 146">
            <a:extLst>
              <a:ext uri="{FF2B5EF4-FFF2-40B4-BE49-F238E27FC236}">
                <a16:creationId xmlns:a16="http://schemas.microsoft.com/office/drawing/2014/main" id="{A176DD56-124E-424A-869A-5281743F2D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79993" y="946949"/>
            <a:ext cx="352820" cy="352820"/>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Isosceles Triangle 148">
            <a:extLst>
              <a:ext uri="{FF2B5EF4-FFF2-40B4-BE49-F238E27FC236}">
                <a16:creationId xmlns:a16="http://schemas.microsoft.com/office/drawing/2014/main" id="{237843AB-7560-4874-B085-DA05621444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943811" y="-2"/>
            <a:ext cx="1248189" cy="1248189"/>
          </a:xfrm>
          <a:prstGeom prst="triangle">
            <a:avLst>
              <a:gd name="adj" fmla="val 10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Rectangle 150">
            <a:extLst>
              <a:ext uri="{FF2B5EF4-FFF2-40B4-BE49-F238E27FC236}">
                <a16:creationId xmlns:a16="http://schemas.microsoft.com/office/drawing/2014/main" id="{8E0E7CD9-1188-461C-BDBF-270689555D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317937" y="246646"/>
            <a:ext cx="577231" cy="577231"/>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Rectangle 152">
            <a:extLst>
              <a:ext uri="{FF2B5EF4-FFF2-40B4-BE49-F238E27FC236}">
                <a16:creationId xmlns:a16="http://schemas.microsoft.com/office/drawing/2014/main" id="{2CBAC60D-34E7-4DE5-8839-42530E8A4E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435473" y="4846332"/>
            <a:ext cx="1333438" cy="133343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5" name="Rectangle 154">
            <a:extLst>
              <a:ext uri="{FF2B5EF4-FFF2-40B4-BE49-F238E27FC236}">
                <a16:creationId xmlns:a16="http://schemas.microsoft.com/office/drawing/2014/main" id="{E2964BEE-AEA5-44FE-B1B3-E881CE9744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87438" y="4866318"/>
            <a:ext cx="618664" cy="618664"/>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1538298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70" name="Picture 2" descr="Sfondo Modello Viola Gradiente Stereo Ppt, Bella Storia D&amp;#39;amore, Viola,  Pendenza Immagine di sfondo per il download gratuito">
            <a:extLst>
              <a:ext uri="{FF2B5EF4-FFF2-40B4-BE49-F238E27FC236}">
                <a16:creationId xmlns:a16="http://schemas.microsoft.com/office/drawing/2014/main" id="{235ED361-7636-48CE-96C9-B684B1B53EC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0" y="-45294"/>
            <a:ext cx="12191980" cy="6857989"/>
          </a:xfrm>
          <a:prstGeom prst="rect">
            <a:avLst/>
          </a:prstGeom>
          <a:noFill/>
          <a:extLst>
            <a:ext uri="{909E8E84-426E-40DD-AFC4-6F175D3DCCD1}">
              <a14:hiddenFill xmlns:a14="http://schemas.microsoft.com/office/drawing/2010/main">
                <a:solidFill>
                  <a:srgbClr val="FFFFFF"/>
                </a:solidFill>
              </a14:hiddenFill>
            </a:ext>
          </a:extLst>
        </p:spPr>
      </p:pic>
      <p:sp>
        <p:nvSpPr>
          <p:cNvPr id="71" name="Freeform: Shape 70">
            <a:extLst>
              <a:ext uri="{FF2B5EF4-FFF2-40B4-BE49-F238E27FC236}">
                <a16:creationId xmlns:a16="http://schemas.microsoft.com/office/drawing/2014/main" id="{569BBA9B-8F4E-4D2B-BEFA-41A4754433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851012D1-8033-40B1-9EC0-91390FFC74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880943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Isosceles Triangle 76">
            <a:extLst>
              <a:ext uri="{FF2B5EF4-FFF2-40B4-BE49-F238E27FC236}">
                <a16:creationId xmlns:a16="http://schemas.microsoft.com/office/drawing/2014/main" id="{D291F021-C45C-4D44-A2B8-A789E386CC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3444"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egnaposto contenuto 2">
            <a:extLst>
              <a:ext uri="{FF2B5EF4-FFF2-40B4-BE49-F238E27FC236}">
                <a16:creationId xmlns:a16="http://schemas.microsoft.com/office/drawing/2014/main" id="{55269CF6-DEEB-46B0-B5C7-5D4F74D00F39}"/>
              </a:ext>
            </a:extLst>
          </p:cNvPr>
          <p:cNvSpPr>
            <a:spLocks noGrp="1"/>
          </p:cNvSpPr>
          <p:nvPr>
            <p:ph idx="1"/>
          </p:nvPr>
        </p:nvSpPr>
        <p:spPr>
          <a:xfrm>
            <a:off x="1652103" y="1635932"/>
            <a:ext cx="8845554" cy="3586135"/>
          </a:xfrm>
        </p:spPr>
        <p:txBody>
          <a:bodyPr anchor="ctr">
            <a:noAutofit/>
          </a:bodyPr>
          <a:lstStyle/>
          <a:p>
            <a:pPr marL="0" indent="0" algn="just">
              <a:buNone/>
            </a:pPr>
            <a:r>
              <a:rPr lang="it-IT" sz="2300" dirty="0" err="1">
                <a:solidFill>
                  <a:schemeClr val="bg1"/>
                </a:solidFill>
                <a:latin typeface="Georgia" panose="02040502050405020303" pitchFamily="18" charset="0"/>
              </a:rPr>
              <a:t>As</a:t>
            </a:r>
            <a:r>
              <a:rPr lang="it-IT" sz="2300" dirty="0">
                <a:solidFill>
                  <a:schemeClr val="bg1"/>
                </a:solidFill>
                <a:latin typeface="Georgia" panose="02040502050405020303" pitchFamily="18" charset="0"/>
              </a:rPr>
              <a:t> </a:t>
            </a:r>
            <a:r>
              <a:rPr lang="it-IT" sz="2300" dirty="0" err="1">
                <a:solidFill>
                  <a:schemeClr val="bg1"/>
                </a:solidFill>
                <a:latin typeface="Georgia" panose="02040502050405020303" pitchFamily="18" charset="0"/>
              </a:rPr>
              <a:t>we</a:t>
            </a:r>
            <a:r>
              <a:rPr lang="it-IT" sz="2300" dirty="0">
                <a:solidFill>
                  <a:schemeClr val="bg1"/>
                </a:solidFill>
                <a:latin typeface="Georgia" panose="02040502050405020303" pitchFamily="18" charset="0"/>
              </a:rPr>
              <a:t> </a:t>
            </a:r>
            <a:r>
              <a:rPr lang="it-IT" sz="2300" dirty="0" err="1">
                <a:solidFill>
                  <a:schemeClr val="bg1"/>
                </a:solidFill>
                <a:latin typeface="Georgia" panose="02040502050405020303" pitchFamily="18" charset="0"/>
              </a:rPr>
              <a:t>have</a:t>
            </a:r>
            <a:r>
              <a:rPr lang="it-IT" sz="2300" dirty="0">
                <a:solidFill>
                  <a:schemeClr val="bg1"/>
                </a:solidFill>
                <a:latin typeface="Georgia" panose="02040502050405020303" pitchFamily="18" charset="0"/>
              </a:rPr>
              <a:t> </a:t>
            </a:r>
            <a:r>
              <a:rPr lang="it-IT" sz="2300" dirty="0" err="1">
                <a:solidFill>
                  <a:schemeClr val="bg1"/>
                </a:solidFill>
                <a:latin typeface="Georgia" panose="02040502050405020303" pitchFamily="18" charset="0"/>
              </a:rPr>
              <a:t>said</a:t>
            </a:r>
            <a:r>
              <a:rPr lang="it-IT" sz="2300" dirty="0">
                <a:solidFill>
                  <a:schemeClr val="bg1"/>
                </a:solidFill>
                <a:latin typeface="Georgia" panose="02040502050405020303" pitchFamily="18" charset="0"/>
              </a:rPr>
              <a:t>, the generator </a:t>
            </a:r>
            <a:r>
              <a:rPr lang="it-IT" sz="2300" dirty="0" err="1">
                <a:solidFill>
                  <a:schemeClr val="bg1"/>
                </a:solidFill>
                <a:latin typeface="Georgia" panose="02040502050405020303" pitchFamily="18" charset="0"/>
              </a:rPr>
              <a:t>receives</a:t>
            </a:r>
            <a:r>
              <a:rPr lang="it-IT" sz="2300" dirty="0">
                <a:solidFill>
                  <a:schemeClr val="bg1"/>
                </a:solidFill>
                <a:latin typeface="Georgia" panose="02040502050405020303" pitchFamily="18" charset="0"/>
              </a:rPr>
              <a:t> a </a:t>
            </a:r>
            <a:r>
              <a:rPr lang="it-IT" sz="2300" dirty="0" err="1">
                <a:solidFill>
                  <a:schemeClr val="bg1"/>
                </a:solidFill>
                <a:latin typeface="Georgia" panose="02040502050405020303" pitchFamily="18" charset="0"/>
              </a:rPr>
              <a:t>vector</a:t>
            </a:r>
            <a:r>
              <a:rPr lang="it-IT" sz="2300" dirty="0">
                <a:solidFill>
                  <a:schemeClr val="bg1"/>
                </a:solidFill>
                <a:latin typeface="Georgia" panose="02040502050405020303" pitchFamily="18" charset="0"/>
              </a:rPr>
              <a:t> </a:t>
            </a:r>
            <a:r>
              <a:rPr lang="it-IT" sz="2300" dirty="0" err="1">
                <a:solidFill>
                  <a:schemeClr val="bg1"/>
                </a:solidFill>
                <a:latin typeface="Georgia" panose="02040502050405020303" pitchFamily="18" charset="0"/>
              </a:rPr>
              <a:t>containing</a:t>
            </a:r>
            <a:r>
              <a:rPr lang="it-IT" sz="2300" dirty="0">
                <a:solidFill>
                  <a:schemeClr val="bg1"/>
                </a:solidFill>
                <a:latin typeface="Georgia" panose="02040502050405020303" pitchFamily="18" charset="0"/>
              </a:rPr>
              <a:t> random </a:t>
            </a:r>
            <a:r>
              <a:rPr lang="it-IT" sz="2300" dirty="0" err="1">
                <a:solidFill>
                  <a:schemeClr val="bg1"/>
                </a:solidFill>
                <a:latin typeface="Georgia" panose="02040502050405020303" pitchFamily="18" charset="0"/>
              </a:rPr>
              <a:t>noise</a:t>
            </a:r>
            <a:r>
              <a:rPr lang="it-IT" sz="2300" dirty="0">
                <a:solidFill>
                  <a:schemeClr val="bg1"/>
                </a:solidFill>
                <a:latin typeface="Georgia" panose="02040502050405020303" pitchFamily="18" charset="0"/>
              </a:rPr>
              <a:t> and the target (</a:t>
            </a:r>
            <a:r>
              <a:rPr lang="it-IT" sz="2300" dirty="0" err="1">
                <a:solidFill>
                  <a:schemeClr val="bg1"/>
                </a:solidFill>
                <a:latin typeface="Georgia" panose="02040502050405020303" pitchFamily="18" charset="0"/>
              </a:rPr>
              <a:t>real</a:t>
            </a:r>
            <a:r>
              <a:rPr lang="it-IT" sz="2300" dirty="0">
                <a:solidFill>
                  <a:schemeClr val="bg1"/>
                </a:solidFill>
                <a:latin typeface="Georgia" panose="02040502050405020303" pitchFamily="18" charset="0"/>
              </a:rPr>
              <a:t> class of the image </a:t>
            </a:r>
            <a:r>
              <a:rPr lang="it-IT" sz="2300" dirty="0" err="1">
                <a:solidFill>
                  <a:schemeClr val="bg1"/>
                </a:solidFill>
                <a:latin typeface="Georgia" panose="02040502050405020303" pitchFamily="18" charset="0"/>
              </a:rPr>
              <a:t>that</a:t>
            </a:r>
            <a:r>
              <a:rPr lang="it-IT" sz="2300" dirty="0">
                <a:solidFill>
                  <a:schemeClr val="bg1"/>
                </a:solidFill>
                <a:latin typeface="Georgia" panose="02040502050405020303" pitchFamily="18" charset="0"/>
              </a:rPr>
              <a:t> the generator </a:t>
            </a:r>
            <a:r>
              <a:rPr lang="it-IT" sz="2300" dirty="0" err="1">
                <a:solidFill>
                  <a:schemeClr val="bg1"/>
                </a:solidFill>
                <a:latin typeface="Georgia" panose="02040502050405020303" pitchFamily="18" charset="0"/>
              </a:rPr>
              <a:t>will</a:t>
            </a:r>
            <a:r>
              <a:rPr lang="it-IT" sz="2300" dirty="0">
                <a:solidFill>
                  <a:schemeClr val="bg1"/>
                </a:solidFill>
                <a:latin typeface="Georgia" panose="02040502050405020303" pitchFamily="18" charset="0"/>
              </a:rPr>
              <a:t> generate). The generator </a:t>
            </a:r>
            <a:r>
              <a:rPr lang="it-IT" sz="2300" dirty="0" err="1">
                <a:solidFill>
                  <a:schemeClr val="bg1"/>
                </a:solidFill>
                <a:latin typeface="Georgia" panose="02040502050405020303" pitchFamily="18" charset="0"/>
              </a:rPr>
              <a:t>gradually</a:t>
            </a:r>
            <a:r>
              <a:rPr lang="it-IT" sz="2300" dirty="0">
                <a:solidFill>
                  <a:schemeClr val="bg1"/>
                </a:solidFill>
                <a:latin typeface="Georgia" panose="02040502050405020303" pitchFamily="18" charset="0"/>
              </a:rPr>
              <a:t> </a:t>
            </a:r>
            <a:r>
              <a:rPr lang="it-IT" sz="2300" dirty="0" err="1">
                <a:solidFill>
                  <a:schemeClr val="bg1"/>
                </a:solidFill>
                <a:latin typeface="Georgia" panose="02040502050405020303" pitchFamily="18" charset="0"/>
              </a:rPr>
              <a:t>learns</a:t>
            </a:r>
            <a:r>
              <a:rPr lang="it-IT" sz="2300" dirty="0">
                <a:solidFill>
                  <a:schemeClr val="bg1"/>
                </a:solidFill>
                <a:latin typeface="Georgia" panose="02040502050405020303" pitchFamily="18" charset="0"/>
              </a:rPr>
              <a:t> </a:t>
            </a:r>
            <a:r>
              <a:rPr lang="it-IT" sz="2300" dirty="0" err="1">
                <a:solidFill>
                  <a:schemeClr val="bg1"/>
                </a:solidFill>
                <a:latin typeface="Georgia" panose="02040502050405020303" pitchFamily="18" charset="0"/>
              </a:rPr>
              <a:t>how</a:t>
            </a:r>
            <a:r>
              <a:rPr lang="it-IT" sz="2300" dirty="0">
                <a:solidFill>
                  <a:schemeClr val="bg1"/>
                </a:solidFill>
                <a:latin typeface="Georgia" panose="02040502050405020303" pitchFamily="18" charset="0"/>
              </a:rPr>
              <a:t> to associate points </a:t>
            </a:r>
            <a:r>
              <a:rPr lang="it-IT" sz="2300" dirty="0" err="1">
                <a:solidFill>
                  <a:schemeClr val="bg1"/>
                </a:solidFill>
                <a:latin typeface="Georgia" panose="02040502050405020303" pitchFamily="18" charset="0"/>
              </a:rPr>
              <a:t>that</a:t>
            </a:r>
            <a:r>
              <a:rPr lang="it-IT" sz="2300" dirty="0">
                <a:solidFill>
                  <a:schemeClr val="bg1"/>
                </a:solidFill>
                <a:latin typeface="Georgia" panose="02040502050405020303" pitchFamily="18" charset="0"/>
              </a:rPr>
              <a:t> are inside the </a:t>
            </a:r>
            <a:r>
              <a:rPr lang="it-IT" sz="2300" dirty="0" err="1">
                <a:solidFill>
                  <a:schemeClr val="bg1"/>
                </a:solidFill>
                <a:latin typeface="Georgia" panose="02040502050405020303" pitchFamily="18" charset="0"/>
              </a:rPr>
              <a:t>latent</a:t>
            </a:r>
            <a:r>
              <a:rPr lang="it-IT" sz="2300" dirty="0">
                <a:solidFill>
                  <a:schemeClr val="bg1"/>
                </a:solidFill>
                <a:latin typeface="Georgia" panose="02040502050405020303" pitchFamily="18" charset="0"/>
              </a:rPr>
              <a:t> </a:t>
            </a:r>
            <a:r>
              <a:rPr lang="it-IT" sz="2300" dirty="0" err="1">
                <a:solidFill>
                  <a:schemeClr val="bg1"/>
                </a:solidFill>
                <a:latin typeface="Georgia" panose="02040502050405020303" pitchFamily="18" charset="0"/>
              </a:rPr>
              <a:t>space</a:t>
            </a:r>
            <a:r>
              <a:rPr lang="it-IT" sz="2300" dirty="0">
                <a:solidFill>
                  <a:schemeClr val="bg1"/>
                </a:solidFill>
                <a:latin typeface="Georgia" panose="02040502050405020303" pitchFamily="18" charset="0"/>
              </a:rPr>
              <a:t> with the points </a:t>
            </a:r>
            <a:r>
              <a:rPr lang="it-IT" sz="2300" dirty="0" err="1">
                <a:solidFill>
                  <a:schemeClr val="bg1"/>
                </a:solidFill>
                <a:latin typeface="Georgia" panose="02040502050405020303" pitchFamily="18" charset="0"/>
              </a:rPr>
              <a:t>that</a:t>
            </a:r>
            <a:r>
              <a:rPr lang="it-IT" sz="2300" dirty="0">
                <a:solidFill>
                  <a:schemeClr val="bg1"/>
                </a:solidFill>
                <a:latin typeface="Georgia" panose="02040502050405020303" pitchFamily="18" charset="0"/>
              </a:rPr>
              <a:t> are inside the image </a:t>
            </a:r>
            <a:r>
              <a:rPr lang="it-IT" sz="2300" dirty="0" err="1">
                <a:solidFill>
                  <a:schemeClr val="bg1"/>
                </a:solidFill>
                <a:latin typeface="Georgia" panose="02040502050405020303" pitchFamily="18" charset="0"/>
              </a:rPr>
              <a:t>space</a:t>
            </a:r>
            <a:r>
              <a:rPr lang="it-IT" sz="2300" dirty="0">
                <a:solidFill>
                  <a:schemeClr val="bg1"/>
                </a:solidFill>
                <a:latin typeface="Georgia" panose="02040502050405020303" pitchFamily="18" charset="0"/>
              </a:rPr>
              <a:t>. In </a:t>
            </a:r>
            <a:r>
              <a:rPr lang="it-IT" sz="2300" dirty="0" err="1">
                <a:solidFill>
                  <a:schemeClr val="bg1"/>
                </a:solidFill>
                <a:latin typeface="Georgia" panose="02040502050405020303" pitchFamily="18" charset="0"/>
              </a:rPr>
              <a:t>practice</a:t>
            </a:r>
            <a:r>
              <a:rPr lang="it-IT" sz="2300" dirty="0">
                <a:solidFill>
                  <a:schemeClr val="bg1"/>
                </a:solidFill>
                <a:latin typeface="Georgia" panose="02040502050405020303" pitchFamily="18" charset="0"/>
              </a:rPr>
              <a:t>, the generator </a:t>
            </a:r>
            <a:r>
              <a:rPr lang="it-IT" sz="2300" dirty="0" err="1">
                <a:solidFill>
                  <a:schemeClr val="bg1"/>
                </a:solidFill>
                <a:latin typeface="Georgia" panose="02040502050405020303" pitchFamily="18" charset="0"/>
              </a:rPr>
              <a:t>gradually</a:t>
            </a:r>
            <a:r>
              <a:rPr lang="it-IT" sz="2300" dirty="0">
                <a:solidFill>
                  <a:schemeClr val="bg1"/>
                </a:solidFill>
                <a:latin typeface="Georgia" panose="02040502050405020303" pitchFamily="18" charset="0"/>
              </a:rPr>
              <a:t> </a:t>
            </a:r>
            <a:r>
              <a:rPr lang="it-IT" sz="2300" dirty="0" err="1">
                <a:solidFill>
                  <a:schemeClr val="bg1"/>
                </a:solidFill>
                <a:latin typeface="Georgia" panose="02040502050405020303" pitchFamily="18" charset="0"/>
              </a:rPr>
              <a:t>learns</a:t>
            </a:r>
            <a:r>
              <a:rPr lang="it-IT" sz="2300" dirty="0">
                <a:solidFill>
                  <a:schemeClr val="bg1"/>
                </a:solidFill>
                <a:latin typeface="Georgia" panose="02040502050405020303" pitchFamily="18" charset="0"/>
              </a:rPr>
              <a:t> </a:t>
            </a:r>
            <a:r>
              <a:rPr lang="it-IT" sz="2300" dirty="0" err="1">
                <a:solidFill>
                  <a:schemeClr val="bg1"/>
                </a:solidFill>
                <a:latin typeface="Georgia" panose="02040502050405020303" pitchFamily="18" charset="0"/>
              </a:rPr>
              <a:t>that</a:t>
            </a:r>
            <a:r>
              <a:rPr lang="it-IT" sz="2300" dirty="0">
                <a:solidFill>
                  <a:schemeClr val="bg1"/>
                </a:solidFill>
                <a:latin typeface="Georgia" panose="02040502050405020303" pitchFamily="18" charset="0"/>
              </a:rPr>
              <a:t> a </a:t>
            </a:r>
            <a:r>
              <a:rPr lang="it-IT" sz="2300" dirty="0" err="1">
                <a:solidFill>
                  <a:schemeClr val="bg1"/>
                </a:solidFill>
                <a:latin typeface="Georgia" panose="02040502050405020303" pitchFamily="18" charset="0"/>
              </a:rPr>
              <a:t>certain</a:t>
            </a:r>
            <a:r>
              <a:rPr lang="it-IT" sz="2300" dirty="0">
                <a:solidFill>
                  <a:schemeClr val="bg1"/>
                </a:solidFill>
                <a:latin typeface="Georgia" panose="02040502050405020303" pitchFamily="18" charset="0"/>
              </a:rPr>
              <a:t> area of the </a:t>
            </a:r>
            <a:r>
              <a:rPr lang="it-IT" sz="2300" dirty="0" err="1">
                <a:solidFill>
                  <a:schemeClr val="bg1"/>
                </a:solidFill>
                <a:latin typeface="Georgia" panose="02040502050405020303" pitchFamily="18" charset="0"/>
              </a:rPr>
              <a:t>latent</a:t>
            </a:r>
            <a:r>
              <a:rPr lang="it-IT" sz="2300" dirty="0">
                <a:solidFill>
                  <a:schemeClr val="bg1"/>
                </a:solidFill>
                <a:latin typeface="Georgia" panose="02040502050405020303" pitchFamily="18" charset="0"/>
              </a:rPr>
              <a:t> space </a:t>
            </a:r>
            <a:r>
              <a:rPr lang="it-IT" sz="2300" dirty="0" err="1">
                <a:solidFill>
                  <a:schemeClr val="bg1"/>
                </a:solidFill>
                <a:latin typeface="Georgia" panose="02040502050405020303" pitchFamily="18" charset="0"/>
              </a:rPr>
              <a:t>corresponds</a:t>
            </a:r>
            <a:r>
              <a:rPr lang="it-IT" sz="2300" dirty="0">
                <a:solidFill>
                  <a:schemeClr val="bg1"/>
                </a:solidFill>
                <a:latin typeface="Georgia" panose="02040502050405020303" pitchFamily="18" charset="0"/>
              </a:rPr>
              <a:t> to a </a:t>
            </a:r>
            <a:r>
              <a:rPr lang="it-IT" sz="2300" dirty="0" err="1">
                <a:solidFill>
                  <a:schemeClr val="bg1"/>
                </a:solidFill>
                <a:latin typeface="Georgia" panose="02040502050405020303" pitchFamily="18" charset="0"/>
              </a:rPr>
              <a:t>certain</a:t>
            </a:r>
            <a:r>
              <a:rPr lang="it-IT" sz="2300" dirty="0">
                <a:solidFill>
                  <a:schemeClr val="bg1"/>
                </a:solidFill>
                <a:latin typeface="Georgia" panose="02040502050405020303" pitchFamily="18" charset="0"/>
              </a:rPr>
              <a:t> type of image and so on.</a:t>
            </a:r>
          </a:p>
        </p:txBody>
      </p:sp>
    </p:spTree>
    <p:extLst>
      <p:ext uri="{BB962C8B-B14F-4D97-AF65-F5344CB8AC3E}">
        <p14:creationId xmlns:p14="http://schemas.microsoft.com/office/powerpoint/2010/main" val="2338059759"/>
      </p:ext>
    </p:extLst>
  </p:cSld>
  <p:clrMapOvr>
    <a:masterClrMapping/>
  </p:clrMapOvr>
  <mc:AlternateContent xmlns:mc="http://schemas.openxmlformats.org/markup-compatibility/2006" xmlns:p14="http://schemas.microsoft.com/office/powerpoint/2010/main">
    <mc:Choice Requires="p14">
      <p:transition spd="slow" p14:dur="1500">
        <p:push dir="u"/>
      </p:transition>
    </mc:Choice>
    <mc:Fallback xmlns="">
      <p:transition spd="slow">
        <p:push dir="u"/>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3" name="Rectangle 72">
            <a:extLst>
              <a:ext uri="{FF2B5EF4-FFF2-40B4-BE49-F238E27FC236}">
                <a16:creationId xmlns:a16="http://schemas.microsoft.com/office/drawing/2014/main" id="{B250C39F-3F6C-4D53-86D2-7BC6B2FF60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194" name="Picture 2" descr="Cielo notturno di sfondo stelle | Cielo notturno, Sfondo per galaxy, Sfondi">
            <a:extLst>
              <a:ext uri="{FF2B5EF4-FFF2-40B4-BE49-F238E27FC236}">
                <a16:creationId xmlns:a16="http://schemas.microsoft.com/office/drawing/2014/main" id="{B49DB64F-F28E-411D-AD59-6678DA3E137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9539" b="15461"/>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75" name="Rectangle 74">
            <a:extLst>
              <a:ext uri="{FF2B5EF4-FFF2-40B4-BE49-F238E27FC236}">
                <a16:creationId xmlns:a16="http://schemas.microsoft.com/office/drawing/2014/main" id="{70A48D59-8581-41F7-B529-F4617FE07A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46000">
                <a:schemeClr val="tx1">
                  <a:lumMod val="95000"/>
                  <a:lumOff val="5000"/>
                </a:schemeClr>
              </a:gs>
              <a:gs pos="90000">
                <a:schemeClr val="tx1">
                  <a:lumMod val="95000"/>
                  <a:lumOff val="5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asellaDiTesto 6">
            <a:extLst>
              <a:ext uri="{FF2B5EF4-FFF2-40B4-BE49-F238E27FC236}">
                <a16:creationId xmlns:a16="http://schemas.microsoft.com/office/drawing/2014/main" id="{C7762A20-5D7E-4343-9AFC-8AC5AAAAD244}"/>
              </a:ext>
            </a:extLst>
          </p:cNvPr>
          <p:cNvSpPr txBox="1"/>
          <p:nvPr/>
        </p:nvSpPr>
        <p:spPr>
          <a:xfrm>
            <a:off x="1104900" y="910431"/>
            <a:ext cx="4724400" cy="1466455"/>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4400">
                <a:solidFill>
                  <a:schemeClr val="bg1"/>
                </a:solidFill>
                <a:latin typeface="+mj-lt"/>
                <a:ea typeface="+mj-ea"/>
                <a:cs typeface="+mj-cs"/>
              </a:rPr>
              <a:t>RESULTS FROM THE PAPER</a:t>
            </a:r>
          </a:p>
        </p:txBody>
      </p:sp>
      <p:sp>
        <p:nvSpPr>
          <p:cNvPr id="8" name="Segnaposto contenuto 2">
            <a:extLst>
              <a:ext uri="{FF2B5EF4-FFF2-40B4-BE49-F238E27FC236}">
                <a16:creationId xmlns:a16="http://schemas.microsoft.com/office/drawing/2014/main" id="{EA450A9E-4F15-4524-BDDC-F7B7D21E1DCA}"/>
              </a:ext>
            </a:extLst>
          </p:cNvPr>
          <p:cNvSpPr>
            <a:spLocks noGrp="1"/>
          </p:cNvSpPr>
          <p:nvPr>
            <p:ph idx="1"/>
          </p:nvPr>
        </p:nvSpPr>
        <p:spPr>
          <a:xfrm>
            <a:off x="1104899" y="2492080"/>
            <a:ext cx="7018684" cy="3921972"/>
          </a:xfrm>
        </p:spPr>
        <p:txBody>
          <a:bodyPr vert="horz" lIns="91440" tIns="45720" rIns="91440" bIns="45720" rtlCol="0">
            <a:noAutofit/>
          </a:bodyPr>
          <a:lstStyle/>
          <a:p>
            <a:pPr marL="0" indent="0" algn="just">
              <a:buNone/>
            </a:pPr>
            <a:r>
              <a:rPr lang="en-US" sz="2300" dirty="0">
                <a:solidFill>
                  <a:schemeClr val="bg1"/>
                </a:solidFill>
                <a:latin typeface="Georgia" panose="02040502050405020303" pitchFamily="18" charset="0"/>
              </a:rPr>
              <a:t>The authors of the article trained several AC-GANs using the ImageNet dataset. The first important result that has been obtained is that by using AC-GAN it is possible to generate high resolution images. The generation of high-resolution images increases the ability of the discriminator to predict the real class of each individual image it receives.</a:t>
            </a:r>
          </a:p>
          <a:p>
            <a:pPr marL="0" indent="0" algn="just">
              <a:buNone/>
            </a:pPr>
            <a:r>
              <a:rPr lang="en-US" sz="2300" dirty="0">
                <a:solidFill>
                  <a:schemeClr val="bg1"/>
                </a:solidFill>
                <a:latin typeface="Georgia" panose="02040502050405020303" pitchFamily="18" charset="0"/>
              </a:rPr>
              <a:t>Just to clarify, the fact that the generation of high-resolution images implies an increase in the discriminator's ability to discriminate is valid only if we use an AC-GAN.</a:t>
            </a:r>
          </a:p>
        </p:txBody>
      </p:sp>
      <p:sp>
        <p:nvSpPr>
          <p:cNvPr id="77" name="Rectangle 76">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75485089"/>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3" name="Rectangle 72">
            <a:extLst>
              <a:ext uri="{FF2B5EF4-FFF2-40B4-BE49-F238E27FC236}">
                <a16:creationId xmlns:a16="http://schemas.microsoft.com/office/drawing/2014/main" id="{B250C39F-3F6C-4D53-86D2-7BC6B2FF60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194" name="Picture 2" descr="Cielo notturno di sfondo stelle | Cielo notturno, Sfondo per galaxy, Sfondi">
            <a:extLst>
              <a:ext uri="{FF2B5EF4-FFF2-40B4-BE49-F238E27FC236}">
                <a16:creationId xmlns:a16="http://schemas.microsoft.com/office/drawing/2014/main" id="{B49DB64F-F28E-411D-AD59-6678DA3E137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9539" b="15461"/>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75" name="Rectangle 74">
            <a:extLst>
              <a:ext uri="{FF2B5EF4-FFF2-40B4-BE49-F238E27FC236}">
                <a16:creationId xmlns:a16="http://schemas.microsoft.com/office/drawing/2014/main" id="{70A48D59-8581-41F7-B529-F4617FE07A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46000">
                <a:schemeClr val="tx1">
                  <a:lumMod val="95000"/>
                  <a:lumOff val="5000"/>
                </a:schemeClr>
              </a:gs>
              <a:gs pos="90000">
                <a:schemeClr val="tx1">
                  <a:lumMod val="95000"/>
                  <a:lumOff val="5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asellaDiTesto 6">
            <a:extLst>
              <a:ext uri="{FF2B5EF4-FFF2-40B4-BE49-F238E27FC236}">
                <a16:creationId xmlns:a16="http://schemas.microsoft.com/office/drawing/2014/main" id="{C7762A20-5D7E-4343-9AFC-8AC5AAAAD244}"/>
              </a:ext>
            </a:extLst>
          </p:cNvPr>
          <p:cNvSpPr txBox="1"/>
          <p:nvPr/>
        </p:nvSpPr>
        <p:spPr>
          <a:xfrm>
            <a:off x="1104900" y="910431"/>
            <a:ext cx="4724400" cy="1466455"/>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4400">
                <a:solidFill>
                  <a:schemeClr val="bg1"/>
                </a:solidFill>
                <a:latin typeface="+mj-lt"/>
                <a:ea typeface="+mj-ea"/>
                <a:cs typeface="+mj-cs"/>
              </a:rPr>
              <a:t>RESULTS FROM THE PAPER</a:t>
            </a:r>
          </a:p>
        </p:txBody>
      </p:sp>
      <p:sp>
        <p:nvSpPr>
          <p:cNvPr id="8" name="Segnaposto contenuto 2">
            <a:extLst>
              <a:ext uri="{FF2B5EF4-FFF2-40B4-BE49-F238E27FC236}">
                <a16:creationId xmlns:a16="http://schemas.microsoft.com/office/drawing/2014/main" id="{EA450A9E-4F15-4524-BDDC-F7B7D21E1DCA}"/>
              </a:ext>
            </a:extLst>
          </p:cNvPr>
          <p:cNvSpPr>
            <a:spLocks noGrp="1"/>
          </p:cNvSpPr>
          <p:nvPr>
            <p:ph idx="1"/>
          </p:nvPr>
        </p:nvSpPr>
        <p:spPr>
          <a:xfrm>
            <a:off x="1104899" y="2492080"/>
            <a:ext cx="6501849" cy="4080998"/>
          </a:xfrm>
        </p:spPr>
        <p:txBody>
          <a:bodyPr vert="horz" lIns="91440" tIns="45720" rIns="91440" bIns="45720" rtlCol="0">
            <a:normAutofit/>
          </a:bodyPr>
          <a:lstStyle/>
          <a:p>
            <a:pPr marL="0" indent="0" algn="just">
              <a:buNone/>
            </a:pPr>
            <a:r>
              <a:rPr lang="en-US" sz="2300" dirty="0">
                <a:solidFill>
                  <a:schemeClr val="bg1"/>
                </a:solidFill>
                <a:latin typeface="Georgia" panose="02040502050405020303" pitchFamily="18" charset="0"/>
              </a:rPr>
              <a:t>If we only want to increase the image resolution, we can use the bilinear interpolation but if we also want to increase the discriminator's ability to discriminate we must necessarily use the AC-GAN.</a:t>
            </a:r>
          </a:p>
          <a:p>
            <a:pPr marL="0" indent="0" algn="just">
              <a:buNone/>
            </a:pPr>
            <a:r>
              <a:rPr lang="en-US" sz="2300" b="1" dirty="0">
                <a:solidFill>
                  <a:schemeClr val="bg1"/>
                </a:solidFill>
                <a:latin typeface="Georgia" panose="02040502050405020303" pitchFamily="18" charset="0"/>
              </a:rPr>
              <a:t>The authors of the article demonstrated that reducing the image resolution more and more also reduces the ability to correctly predict the class to which the input image belongs.</a:t>
            </a:r>
          </a:p>
        </p:txBody>
      </p:sp>
      <p:sp>
        <p:nvSpPr>
          <p:cNvPr id="77" name="Rectangle 76">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33729062"/>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5" name="Rectangle 134">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194" name="Picture 2" descr="Cielo notturno di sfondo stelle | Cielo notturno, Sfondo per galaxy, Sfondi">
            <a:extLst>
              <a:ext uri="{FF2B5EF4-FFF2-40B4-BE49-F238E27FC236}">
                <a16:creationId xmlns:a16="http://schemas.microsoft.com/office/drawing/2014/main" id="{B49DB64F-F28E-411D-AD59-6678DA3E137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5436"/>
          <a:stretch/>
        </p:blipFill>
        <p:spPr bwMode="auto">
          <a:xfrm>
            <a:off x="28488" y="10"/>
            <a:ext cx="9669642" cy="6857990"/>
          </a:xfrm>
          <a:prstGeom prst="rect">
            <a:avLst/>
          </a:prstGeom>
          <a:noFill/>
          <a:extLst>
            <a:ext uri="{909E8E84-426E-40DD-AFC4-6F175D3DCCD1}">
              <a14:hiddenFill xmlns:a14="http://schemas.microsoft.com/office/drawing/2010/main">
                <a:solidFill>
                  <a:srgbClr val="FFFFFF"/>
                </a:solidFill>
              </a14:hiddenFill>
            </a:ext>
          </a:extLst>
        </p:spPr>
      </p:pic>
      <p:sp>
        <p:nvSpPr>
          <p:cNvPr id="137" name="Rectangle 136">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CasellaDiTesto 6">
            <a:extLst>
              <a:ext uri="{FF2B5EF4-FFF2-40B4-BE49-F238E27FC236}">
                <a16:creationId xmlns:a16="http://schemas.microsoft.com/office/drawing/2014/main" id="{C7762A20-5D7E-4343-9AFC-8AC5AAAAD244}"/>
              </a:ext>
            </a:extLst>
          </p:cNvPr>
          <p:cNvSpPr txBox="1"/>
          <p:nvPr/>
        </p:nvSpPr>
        <p:spPr>
          <a:xfrm>
            <a:off x="6917635" y="393528"/>
            <a:ext cx="5245877" cy="1209823"/>
          </a:xfrm>
          <a:prstGeom prst="rect">
            <a:avLst/>
          </a:prstGeom>
        </p:spPr>
        <p:txBody>
          <a:bodyPr vert="horz" lIns="91440" tIns="45720" rIns="91440" bIns="45720" rtlCol="0" anchor="ctr">
            <a:normAutofit/>
          </a:bodyPr>
          <a:lstStyle/>
          <a:p>
            <a:pPr algn="just">
              <a:lnSpc>
                <a:spcPct val="90000"/>
              </a:lnSpc>
              <a:spcBef>
                <a:spcPct val="0"/>
              </a:spcBef>
              <a:spcAft>
                <a:spcPts val="600"/>
              </a:spcAft>
            </a:pPr>
            <a:r>
              <a:rPr lang="en-US" sz="4000" b="1" dirty="0">
                <a:latin typeface="+mj-lt"/>
                <a:ea typeface="+mj-ea"/>
                <a:cs typeface="+mj-cs"/>
              </a:rPr>
              <a:t>DEMONSTRATION USING INCEPTION SCORE</a:t>
            </a:r>
          </a:p>
        </p:txBody>
      </p:sp>
      <p:sp>
        <p:nvSpPr>
          <p:cNvPr id="8" name="Segnaposto contenuto 2">
            <a:extLst>
              <a:ext uri="{FF2B5EF4-FFF2-40B4-BE49-F238E27FC236}">
                <a16:creationId xmlns:a16="http://schemas.microsoft.com/office/drawing/2014/main" id="{EA450A9E-4F15-4524-BDDC-F7B7D21E1DCA}"/>
              </a:ext>
            </a:extLst>
          </p:cNvPr>
          <p:cNvSpPr>
            <a:spLocks noGrp="1"/>
          </p:cNvSpPr>
          <p:nvPr>
            <p:ph idx="1"/>
          </p:nvPr>
        </p:nvSpPr>
        <p:spPr>
          <a:xfrm>
            <a:off x="7528564" y="1996879"/>
            <a:ext cx="4424897" cy="3742762"/>
          </a:xfrm>
        </p:spPr>
        <p:txBody>
          <a:bodyPr vert="horz" lIns="91440" tIns="45720" rIns="91440" bIns="45720" rtlCol="0">
            <a:noAutofit/>
          </a:bodyPr>
          <a:lstStyle/>
          <a:p>
            <a:pPr marL="0" indent="0" algn="just">
              <a:buNone/>
            </a:pPr>
            <a:r>
              <a:rPr lang="en-US" sz="2300" dirty="0">
                <a:latin typeface="Georgia" panose="02040502050405020303" pitchFamily="18" charset="0"/>
              </a:rPr>
              <a:t>To do this, they used the generator of an AC-GAN in order to generate several images with a resolution of 256 x 256. Then, they applied different bilinear interpolations to each single image generated by the generator in order to reduce its resolution. In particular, from each  image of size 256x256 they obtained the same image having a resolution of 128x128, the same image having a resolution of 64x64 and so on.</a:t>
            </a:r>
          </a:p>
        </p:txBody>
      </p:sp>
    </p:spTree>
    <p:extLst>
      <p:ext uri="{BB962C8B-B14F-4D97-AF65-F5344CB8AC3E}">
        <p14:creationId xmlns:p14="http://schemas.microsoft.com/office/powerpoint/2010/main" val="1148647122"/>
      </p:ext>
    </p:extLst>
  </p:cSld>
  <p:clrMapOvr>
    <a:masterClrMapping/>
  </p:clrMapOvr>
  <mc:AlternateContent xmlns:mc="http://schemas.openxmlformats.org/markup-compatibility/2006" xmlns:p14="http://schemas.microsoft.com/office/powerpoint/2010/main">
    <mc:Choice Requires="p14">
      <p:transition spd="slow" p14:dur="1500">
        <p14:prism/>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5" name="Rectangle 134">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194" name="Picture 2" descr="Cielo notturno di sfondo stelle | Cielo notturno, Sfondo per galaxy, Sfondi">
            <a:extLst>
              <a:ext uri="{FF2B5EF4-FFF2-40B4-BE49-F238E27FC236}">
                <a16:creationId xmlns:a16="http://schemas.microsoft.com/office/drawing/2014/main" id="{B49DB64F-F28E-411D-AD59-6678DA3E137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5436"/>
          <a:stretch/>
        </p:blipFill>
        <p:spPr bwMode="auto">
          <a:xfrm>
            <a:off x="1" y="10"/>
            <a:ext cx="9669642" cy="6857990"/>
          </a:xfrm>
          <a:prstGeom prst="rect">
            <a:avLst/>
          </a:prstGeom>
          <a:noFill/>
          <a:extLst>
            <a:ext uri="{909E8E84-426E-40DD-AFC4-6F175D3DCCD1}">
              <a14:hiddenFill xmlns:a14="http://schemas.microsoft.com/office/drawing/2010/main">
                <a:solidFill>
                  <a:srgbClr val="FFFFFF"/>
                </a:solidFill>
              </a14:hiddenFill>
            </a:ext>
          </a:extLst>
        </p:spPr>
      </p:pic>
      <p:sp>
        <p:nvSpPr>
          <p:cNvPr id="137" name="Rectangle 136">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Segnaposto contenuto 2">
            <a:extLst>
              <a:ext uri="{FF2B5EF4-FFF2-40B4-BE49-F238E27FC236}">
                <a16:creationId xmlns:a16="http://schemas.microsoft.com/office/drawing/2014/main" id="{EA450A9E-4F15-4524-BDDC-F7B7D21E1DCA}"/>
              </a:ext>
            </a:extLst>
          </p:cNvPr>
          <p:cNvSpPr>
            <a:spLocks noGrp="1"/>
          </p:cNvSpPr>
          <p:nvPr>
            <p:ph idx="1"/>
          </p:nvPr>
        </p:nvSpPr>
        <p:spPr>
          <a:xfrm>
            <a:off x="7528564" y="1996879"/>
            <a:ext cx="4424897" cy="3742762"/>
          </a:xfrm>
        </p:spPr>
        <p:txBody>
          <a:bodyPr vert="horz" lIns="91440" tIns="45720" rIns="91440" bIns="45720" rtlCol="0">
            <a:noAutofit/>
          </a:bodyPr>
          <a:lstStyle/>
          <a:p>
            <a:pPr marL="0" indent="0" algn="just">
              <a:buNone/>
            </a:pPr>
            <a:r>
              <a:rPr lang="en-US" sz="2300" dirty="0">
                <a:latin typeface="Georgia" panose="02040502050405020303" pitchFamily="18" charset="0"/>
              </a:rPr>
              <a:t>After that, each of these images was sent in input to an Inception network, already pre-trained using ImageNet dataset. </a:t>
            </a:r>
          </a:p>
          <a:p>
            <a:pPr marL="0" indent="0" algn="just">
              <a:buNone/>
            </a:pPr>
            <a:r>
              <a:rPr lang="en-US" sz="2300" dirty="0">
                <a:latin typeface="Georgia" panose="02040502050405020303" pitchFamily="18" charset="0"/>
              </a:rPr>
              <a:t>Then, the Inception output (the prediction related to the class to which each of these images belong) was taken and finally the Inception Score was calculated. </a:t>
            </a:r>
          </a:p>
        </p:txBody>
      </p:sp>
      <p:sp>
        <p:nvSpPr>
          <p:cNvPr id="9" name="CasellaDiTesto 8">
            <a:extLst>
              <a:ext uri="{FF2B5EF4-FFF2-40B4-BE49-F238E27FC236}">
                <a16:creationId xmlns:a16="http://schemas.microsoft.com/office/drawing/2014/main" id="{1CAB4B52-A4DB-4EEA-AC99-A9285551AFE4}"/>
              </a:ext>
            </a:extLst>
          </p:cNvPr>
          <p:cNvSpPr txBox="1"/>
          <p:nvPr/>
        </p:nvSpPr>
        <p:spPr>
          <a:xfrm>
            <a:off x="6917635" y="393528"/>
            <a:ext cx="5245877" cy="1209823"/>
          </a:xfrm>
          <a:prstGeom prst="rect">
            <a:avLst/>
          </a:prstGeom>
        </p:spPr>
        <p:txBody>
          <a:bodyPr vert="horz" lIns="91440" tIns="45720" rIns="91440" bIns="45720" rtlCol="0" anchor="ctr">
            <a:normAutofit/>
          </a:bodyPr>
          <a:lstStyle/>
          <a:p>
            <a:pPr algn="just">
              <a:lnSpc>
                <a:spcPct val="90000"/>
              </a:lnSpc>
              <a:spcBef>
                <a:spcPct val="0"/>
              </a:spcBef>
              <a:spcAft>
                <a:spcPts val="600"/>
              </a:spcAft>
            </a:pPr>
            <a:r>
              <a:rPr lang="en-US" sz="4000" b="1" dirty="0">
                <a:latin typeface="+mj-lt"/>
                <a:ea typeface="+mj-ea"/>
                <a:cs typeface="+mj-cs"/>
              </a:rPr>
              <a:t>DEMONSTRATION USING INCEPTION SCORE</a:t>
            </a:r>
          </a:p>
        </p:txBody>
      </p:sp>
    </p:spTree>
    <p:extLst>
      <p:ext uri="{BB962C8B-B14F-4D97-AF65-F5344CB8AC3E}">
        <p14:creationId xmlns:p14="http://schemas.microsoft.com/office/powerpoint/2010/main" val="1021549145"/>
      </p:ext>
    </p:extLst>
  </p:cSld>
  <p:clrMapOvr>
    <a:masterClrMapping/>
  </p:clrMapOvr>
  <mc:AlternateContent xmlns:mc="http://schemas.openxmlformats.org/markup-compatibility/2006" xmlns:p14="http://schemas.microsoft.com/office/powerpoint/2010/main">
    <mc:Choice Requires="p14">
      <p:transition spd="slow" p14:dur="1500">
        <p:checker/>
      </p:transition>
    </mc:Choice>
    <mc:Fallback xmlns="">
      <p:transition spd="slow">
        <p:checker/>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5" name="Rectangle 134">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194" name="Picture 2" descr="Cielo notturno di sfondo stelle | Cielo notturno, Sfondo per galaxy, Sfondi">
            <a:extLst>
              <a:ext uri="{FF2B5EF4-FFF2-40B4-BE49-F238E27FC236}">
                <a16:creationId xmlns:a16="http://schemas.microsoft.com/office/drawing/2014/main" id="{B49DB64F-F28E-411D-AD59-6678DA3E137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5436"/>
          <a:stretch/>
        </p:blipFill>
        <p:spPr bwMode="auto">
          <a:xfrm>
            <a:off x="1" y="10"/>
            <a:ext cx="9669642" cy="6857990"/>
          </a:xfrm>
          <a:prstGeom prst="rect">
            <a:avLst/>
          </a:prstGeom>
          <a:noFill/>
          <a:extLst>
            <a:ext uri="{909E8E84-426E-40DD-AFC4-6F175D3DCCD1}">
              <a14:hiddenFill xmlns:a14="http://schemas.microsoft.com/office/drawing/2010/main">
                <a:solidFill>
                  <a:srgbClr val="FFFFFF"/>
                </a:solidFill>
              </a14:hiddenFill>
            </a:ext>
          </a:extLst>
        </p:spPr>
      </p:pic>
      <p:sp>
        <p:nvSpPr>
          <p:cNvPr id="137" name="Rectangle 136">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Segnaposto contenuto 2">
            <a:extLst>
              <a:ext uri="{FF2B5EF4-FFF2-40B4-BE49-F238E27FC236}">
                <a16:creationId xmlns:a16="http://schemas.microsoft.com/office/drawing/2014/main" id="{EA450A9E-4F15-4524-BDDC-F7B7D21E1DCA}"/>
              </a:ext>
            </a:extLst>
          </p:cNvPr>
          <p:cNvSpPr>
            <a:spLocks noGrp="1"/>
          </p:cNvSpPr>
          <p:nvPr>
            <p:ph idx="1"/>
          </p:nvPr>
        </p:nvSpPr>
        <p:spPr>
          <a:xfrm>
            <a:off x="8680171" y="1996878"/>
            <a:ext cx="3313044" cy="3635295"/>
          </a:xfrm>
        </p:spPr>
        <p:txBody>
          <a:bodyPr vert="horz" lIns="91440" tIns="45720" rIns="91440" bIns="45720" rtlCol="0">
            <a:noAutofit/>
          </a:bodyPr>
          <a:lstStyle/>
          <a:p>
            <a:pPr marL="0" indent="0" algn="just">
              <a:buNone/>
            </a:pPr>
            <a:r>
              <a:rPr lang="en-US" sz="2300" dirty="0">
                <a:latin typeface="Georgia" panose="02040502050405020303" pitchFamily="18" charset="0"/>
              </a:rPr>
              <a:t>The authors have seen that images with a lower resolution imply lower Inception Score and a reduced ability of the discriminator to correctly predict the real class to which each image belongs.</a:t>
            </a:r>
          </a:p>
        </p:txBody>
      </p:sp>
      <p:sp>
        <p:nvSpPr>
          <p:cNvPr id="9" name="CasellaDiTesto 8">
            <a:extLst>
              <a:ext uri="{FF2B5EF4-FFF2-40B4-BE49-F238E27FC236}">
                <a16:creationId xmlns:a16="http://schemas.microsoft.com/office/drawing/2014/main" id="{401EF2A3-5D4F-4D91-85CD-A1B21724353C}"/>
              </a:ext>
            </a:extLst>
          </p:cNvPr>
          <p:cNvSpPr txBox="1"/>
          <p:nvPr/>
        </p:nvSpPr>
        <p:spPr>
          <a:xfrm>
            <a:off x="6917635" y="393528"/>
            <a:ext cx="5245877" cy="1209823"/>
          </a:xfrm>
          <a:prstGeom prst="rect">
            <a:avLst/>
          </a:prstGeom>
        </p:spPr>
        <p:txBody>
          <a:bodyPr vert="horz" lIns="91440" tIns="45720" rIns="91440" bIns="45720" rtlCol="0" anchor="ctr">
            <a:normAutofit/>
          </a:bodyPr>
          <a:lstStyle/>
          <a:p>
            <a:pPr algn="just">
              <a:lnSpc>
                <a:spcPct val="90000"/>
              </a:lnSpc>
              <a:spcBef>
                <a:spcPct val="0"/>
              </a:spcBef>
              <a:spcAft>
                <a:spcPts val="600"/>
              </a:spcAft>
            </a:pPr>
            <a:r>
              <a:rPr lang="en-US" sz="4000" b="1" dirty="0">
                <a:latin typeface="+mj-lt"/>
                <a:ea typeface="+mj-ea"/>
                <a:cs typeface="+mj-cs"/>
              </a:rPr>
              <a:t>DEMONSTRATION USING INCEPTION SCORE</a:t>
            </a:r>
          </a:p>
        </p:txBody>
      </p:sp>
    </p:spTree>
    <p:extLst>
      <p:ext uri="{BB962C8B-B14F-4D97-AF65-F5344CB8AC3E}">
        <p14:creationId xmlns:p14="http://schemas.microsoft.com/office/powerpoint/2010/main" val="2287430094"/>
      </p:ext>
    </p:extLst>
  </p:cSld>
  <p:clrMapOvr>
    <a:masterClrMapping/>
  </p:clrMapOvr>
  <mc:AlternateContent xmlns:mc="http://schemas.openxmlformats.org/markup-compatibility/2006" xmlns:p14="http://schemas.microsoft.com/office/powerpoint/2010/main">
    <mc:Choice Requires="p14">
      <p:transition spd="slow" p14:dur="1500">
        <p:push dir="u"/>
      </p:transition>
    </mc:Choice>
    <mc:Fallback xmlns="">
      <p:transition spd="slow">
        <p:push dir="u"/>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D2B266D-3625-4584-A5C3-7D3F672CFF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463B99A-73EE-4FBB-B7C4-F9F9BCC25C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A5D2A5D1-BA0D-47D3-B051-DA7743C46E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219825"/>
          </a:xfrm>
          <a:custGeom>
            <a:avLst/>
            <a:gdLst>
              <a:gd name="connsiteX0" fmla="*/ 6789701 w 12192000"/>
              <a:gd name="connsiteY0" fmla="*/ 6151588 h 6219825"/>
              <a:gd name="connsiteX1" fmla="*/ 6788702 w 12192000"/>
              <a:gd name="connsiteY1" fmla="*/ 6151666 h 6219825"/>
              <a:gd name="connsiteX2" fmla="*/ 6788476 w 12192000"/>
              <a:gd name="connsiteY2" fmla="*/ 6152200 h 6219825"/>
              <a:gd name="connsiteX3" fmla="*/ 9834 w 12192000"/>
              <a:gd name="connsiteY3" fmla="*/ 0 h 6219825"/>
              <a:gd name="connsiteX4" fmla="*/ 12357 w 12192000"/>
              <a:gd name="connsiteY4" fmla="*/ 1 h 6219825"/>
              <a:gd name="connsiteX5" fmla="*/ 12192000 w 12192000"/>
              <a:gd name="connsiteY5" fmla="*/ 1 h 6219825"/>
              <a:gd name="connsiteX6" fmla="*/ 12192000 w 12192000"/>
              <a:gd name="connsiteY6" fmla="*/ 5105401 h 6219825"/>
              <a:gd name="connsiteX7" fmla="*/ 12191716 w 12192000"/>
              <a:gd name="connsiteY7" fmla="*/ 5105401 h 6219825"/>
              <a:gd name="connsiteX8" fmla="*/ 12192000 w 12192000"/>
              <a:gd name="connsiteY8" fmla="*/ 5256977 h 6219825"/>
              <a:gd name="connsiteX9" fmla="*/ 12061096 w 12192000"/>
              <a:gd name="connsiteY9" fmla="*/ 5296034 h 6219825"/>
              <a:gd name="connsiteX10" fmla="*/ 11676800 w 12192000"/>
              <a:gd name="connsiteY10" fmla="*/ 5399652 h 6219825"/>
              <a:gd name="connsiteX11" fmla="*/ 10425355 w 12192000"/>
              <a:gd name="connsiteY11" fmla="*/ 5683310 h 6219825"/>
              <a:gd name="connsiteX12" fmla="*/ 9424022 w 12192000"/>
              <a:gd name="connsiteY12" fmla="*/ 5858546 h 6219825"/>
              <a:gd name="connsiteX13" fmla="*/ 8458419 w 12192000"/>
              <a:gd name="connsiteY13" fmla="*/ 5992303 h 6219825"/>
              <a:gd name="connsiteX14" fmla="*/ 7715970 w 12192000"/>
              <a:gd name="connsiteY14" fmla="*/ 6072283 h 6219825"/>
              <a:gd name="connsiteX15" fmla="*/ 6951716 w 12192000"/>
              <a:gd name="connsiteY15" fmla="*/ 6138091 h 6219825"/>
              <a:gd name="connsiteX16" fmla="*/ 6936303 w 12192000"/>
              <a:gd name="connsiteY16" fmla="*/ 6140163 h 6219825"/>
              <a:gd name="connsiteX17" fmla="*/ 6790448 w 12192000"/>
              <a:gd name="connsiteY17" fmla="*/ 6151529 h 6219825"/>
              <a:gd name="connsiteX18" fmla="*/ 6799941 w 12192000"/>
              <a:gd name="connsiteY18" fmla="*/ 6153349 h 6219825"/>
              <a:gd name="connsiteX19" fmla="*/ 6835432 w 12192000"/>
              <a:gd name="connsiteY19" fmla="*/ 6151642 h 6219825"/>
              <a:gd name="connsiteX20" fmla="*/ 6884003 w 12192000"/>
              <a:gd name="connsiteY20" fmla="*/ 6148662 h 6219825"/>
              <a:gd name="connsiteX21" fmla="*/ 7578771 w 12192000"/>
              <a:gd name="connsiteY21" fmla="*/ 6116122 h 6219825"/>
              <a:gd name="connsiteX22" fmla="*/ 8623845 w 12192000"/>
              <a:gd name="connsiteY22" fmla="*/ 6029188 h 6219825"/>
              <a:gd name="connsiteX23" fmla="*/ 9479970 w 12192000"/>
              <a:gd name="connsiteY23" fmla="*/ 5925239 h 6219825"/>
              <a:gd name="connsiteX24" fmla="*/ 10629308 w 12192000"/>
              <a:gd name="connsiteY24" fmla="*/ 5731000 h 6219825"/>
              <a:gd name="connsiteX25" fmla="*/ 11998498 w 12192000"/>
              <a:gd name="connsiteY25" fmla="*/ 5404869 h 6219825"/>
              <a:gd name="connsiteX26" fmla="*/ 12192000 w 12192000"/>
              <a:gd name="connsiteY26" fmla="*/ 5347846 h 6219825"/>
              <a:gd name="connsiteX27" fmla="*/ 12192000 w 12192000"/>
              <a:gd name="connsiteY27" fmla="*/ 5402606 h 6219825"/>
              <a:gd name="connsiteX28" fmla="*/ 11829257 w 12192000"/>
              <a:gd name="connsiteY28" fmla="*/ 5507950 h 6219825"/>
              <a:gd name="connsiteX29" fmla="*/ 10939183 w 12192000"/>
              <a:gd name="connsiteY29" fmla="*/ 5722555 h 6219825"/>
              <a:gd name="connsiteX30" fmla="*/ 9985530 w 12192000"/>
              <a:gd name="connsiteY30" fmla="*/ 5902635 h 6219825"/>
              <a:gd name="connsiteX31" fmla="*/ 9186882 w 12192000"/>
              <a:gd name="connsiteY31" fmla="*/ 6018631 h 6219825"/>
              <a:gd name="connsiteX32" fmla="*/ 8578198 w 12192000"/>
              <a:gd name="connsiteY32" fmla="*/ 6088179 h 6219825"/>
              <a:gd name="connsiteX33" fmla="*/ 7864358 w 12192000"/>
              <a:gd name="connsiteY33" fmla="*/ 6149656 h 6219825"/>
              <a:gd name="connsiteX34" fmla="*/ 6935502 w 12192000"/>
              <a:gd name="connsiteY34" fmla="*/ 6201071 h 6219825"/>
              <a:gd name="connsiteX35" fmla="*/ 6477750 w 12192000"/>
              <a:gd name="connsiteY35" fmla="*/ 6214980 h 6219825"/>
              <a:gd name="connsiteX36" fmla="*/ 6362294 w 12192000"/>
              <a:gd name="connsiteY36" fmla="*/ 6219825 h 6219825"/>
              <a:gd name="connsiteX37" fmla="*/ 6057129 w 12192000"/>
              <a:gd name="connsiteY37" fmla="*/ 6219825 h 6219825"/>
              <a:gd name="connsiteX38" fmla="*/ 5977784 w 12192000"/>
              <a:gd name="connsiteY38" fmla="*/ 6215229 h 6219825"/>
              <a:gd name="connsiteX39" fmla="*/ 5265087 w 12192000"/>
              <a:gd name="connsiteY39" fmla="*/ 6178965 h 6219825"/>
              <a:gd name="connsiteX40" fmla="*/ 4346277 w 12192000"/>
              <a:gd name="connsiteY40" fmla="*/ 6116869 h 6219825"/>
              <a:gd name="connsiteX41" fmla="*/ 3373045 w 12192000"/>
              <a:gd name="connsiteY41" fmla="*/ 6018259 h 6219825"/>
              <a:gd name="connsiteX42" fmla="*/ 2362173 w 12192000"/>
              <a:gd name="connsiteY42" fmla="*/ 5899282 h 6219825"/>
              <a:gd name="connsiteX43" fmla="*/ 1233178 w 12192000"/>
              <a:gd name="connsiteY43" fmla="*/ 5726033 h 6219825"/>
              <a:gd name="connsiteX44" fmla="*/ 68500 w 12192000"/>
              <a:gd name="connsiteY44" fmla="*/ 5486226 h 6219825"/>
              <a:gd name="connsiteX45" fmla="*/ 0 w 12192000"/>
              <a:gd name="connsiteY45" fmla="*/ 5468863 h 6219825"/>
              <a:gd name="connsiteX46" fmla="*/ 0 w 12192000"/>
              <a:gd name="connsiteY46" fmla="*/ 5412351 h 6219825"/>
              <a:gd name="connsiteX47" fmla="*/ 72441 w 12192000"/>
              <a:gd name="connsiteY47" fmla="*/ 5431135 h 6219825"/>
              <a:gd name="connsiteX48" fmla="*/ 600716 w 12192000"/>
              <a:gd name="connsiteY48" fmla="*/ 5549555 h 6219825"/>
              <a:gd name="connsiteX49" fmla="*/ 1769512 w 12192000"/>
              <a:gd name="connsiteY49" fmla="*/ 5759811 h 6219825"/>
              <a:gd name="connsiteX50" fmla="*/ 2613554 w 12192000"/>
              <a:gd name="connsiteY50" fmla="*/ 5876802 h 6219825"/>
              <a:gd name="connsiteX51" fmla="*/ 2581134 w 12192000"/>
              <a:gd name="connsiteY51" fmla="*/ 5866867 h 6219825"/>
              <a:gd name="connsiteX52" fmla="*/ 1112635 w 12192000"/>
              <a:gd name="connsiteY52" fmla="*/ 5534031 h 6219825"/>
              <a:gd name="connsiteX53" fmla="*/ 420412 w 12192000"/>
              <a:gd name="connsiteY53" fmla="*/ 5334514 h 6219825"/>
              <a:gd name="connsiteX54" fmla="*/ 0 w 12192000"/>
              <a:gd name="connsiteY54" fmla="*/ 5195539 h 6219825"/>
              <a:gd name="connsiteX55" fmla="*/ 60 w 12192000"/>
              <a:gd name="connsiteY55" fmla="*/ 5105401 h 6219825"/>
              <a:gd name="connsiteX56" fmla="*/ 0 w 12192000"/>
              <a:gd name="connsiteY56" fmla="*/ 5105401 h 6219825"/>
              <a:gd name="connsiteX57" fmla="*/ 0 w 12192000"/>
              <a:gd name="connsiteY57" fmla="*/ 1 h 6219825"/>
              <a:gd name="connsiteX58" fmla="*/ 9834 w 12192000"/>
              <a:gd name="connsiteY58" fmla="*/ 1 h 6219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12192000" h="6219825">
                <a:moveTo>
                  <a:pt x="6789701" y="6151588"/>
                </a:moveTo>
                <a:lnTo>
                  <a:pt x="6788702" y="6151666"/>
                </a:lnTo>
                <a:cubicBezTo>
                  <a:pt x="6788627" y="6151844"/>
                  <a:pt x="6788551" y="6152022"/>
                  <a:pt x="6788476" y="6152200"/>
                </a:cubicBezTo>
                <a:close/>
                <a:moveTo>
                  <a:pt x="9834" y="0"/>
                </a:moveTo>
                <a:lnTo>
                  <a:pt x="12357" y="1"/>
                </a:lnTo>
                <a:lnTo>
                  <a:pt x="12192000" y="1"/>
                </a:lnTo>
                <a:lnTo>
                  <a:pt x="12192000" y="5105401"/>
                </a:lnTo>
                <a:lnTo>
                  <a:pt x="12191716" y="5105401"/>
                </a:lnTo>
                <a:lnTo>
                  <a:pt x="12192000" y="5256977"/>
                </a:lnTo>
                <a:lnTo>
                  <a:pt x="12061096" y="5296034"/>
                </a:lnTo>
                <a:cubicBezTo>
                  <a:pt x="11933500" y="5332263"/>
                  <a:pt x="11805390" y="5366806"/>
                  <a:pt x="11676800" y="5399652"/>
                </a:cubicBezTo>
                <a:cubicBezTo>
                  <a:pt x="11262789" y="5507204"/>
                  <a:pt x="10845343" y="5600846"/>
                  <a:pt x="10425355" y="5683310"/>
                </a:cubicBezTo>
                <a:cubicBezTo>
                  <a:pt x="10092810" y="5748549"/>
                  <a:pt x="9759033" y="5806970"/>
                  <a:pt x="9424022" y="5858546"/>
                </a:cubicBezTo>
                <a:cubicBezTo>
                  <a:pt x="9102997" y="5908224"/>
                  <a:pt x="8781133" y="5952809"/>
                  <a:pt x="8458419" y="5992303"/>
                </a:cubicBezTo>
                <a:cubicBezTo>
                  <a:pt x="8211360" y="6022481"/>
                  <a:pt x="7963792" y="6048065"/>
                  <a:pt x="7715970" y="6072283"/>
                </a:cubicBezTo>
                <a:lnTo>
                  <a:pt x="6951716" y="6138091"/>
                </a:lnTo>
                <a:lnTo>
                  <a:pt x="6936303" y="6140163"/>
                </a:lnTo>
                <a:lnTo>
                  <a:pt x="6790448" y="6151529"/>
                </a:lnTo>
                <a:lnTo>
                  <a:pt x="6799941" y="6153349"/>
                </a:lnTo>
                <a:cubicBezTo>
                  <a:pt x="6811623" y="6153816"/>
                  <a:pt x="6823734" y="6151642"/>
                  <a:pt x="6835432" y="6151642"/>
                </a:cubicBezTo>
                <a:cubicBezTo>
                  <a:pt x="6851580" y="6151642"/>
                  <a:pt x="6867729" y="6149034"/>
                  <a:pt x="6884003" y="6148662"/>
                </a:cubicBezTo>
                <a:cubicBezTo>
                  <a:pt x="7115805" y="6143198"/>
                  <a:pt x="7347351" y="6131026"/>
                  <a:pt x="7578771" y="6116122"/>
                </a:cubicBezTo>
                <a:cubicBezTo>
                  <a:pt x="7927552" y="6093644"/>
                  <a:pt x="8276080" y="6065453"/>
                  <a:pt x="8623845" y="6029188"/>
                </a:cubicBezTo>
                <a:cubicBezTo>
                  <a:pt x="8909939" y="5999878"/>
                  <a:pt x="9195310" y="5965228"/>
                  <a:pt x="9479970" y="5925239"/>
                </a:cubicBezTo>
                <a:cubicBezTo>
                  <a:pt x="9864901" y="5870842"/>
                  <a:pt x="10248014" y="5806101"/>
                  <a:pt x="10629308" y="5731000"/>
                </a:cubicBezTo>
                <a:cubicBezTo>
                  <a:pt x="11090114" y="5639842"/>
                  <a:pt x="11546975" y="5532291"/>
                  <a:pt x="11998498" y="5404869"/>
                </a:cubicBezTo>
                <a:lnTo>
                  <a:pt x="12192000" y="5347846"/>
                </a:lnTo>
                <a:lnTo>
                  <a:pt x="12192000" y="5402606"/>
                </a:lnTo>
                <a:lnTo>
                  <a:pt x="11829257" y="5507950"/>
                </a:lnTo>
                <a:cubicBezTo>
                  <a:pt x="11534769" y="5587680"/>
                  <a:pt x="11238120" y="5658596"/>
                  <a:pt x="10939183" y="5722555"/>
                </a:cubicBezTo>
                <a:cubicBezTo>
                  <a:pt x="10622824" y="5790365"/>
                  <a:pt x="10304941" y="5850387"/>
                  <a:pt x="9985530" y="5902635"/>
                </a:cubicBezTo>
                <a:cubicBezTo>
                  <a:pt x="9720036" y="5946102"/>
                  <a:pt x="9453814" y="5984764"/>
                  <a:pt x="9186882" y="6018631"/>
                </a:cubicBezTo>
                <a:cubicBezTo>
                  <a:pt x="8984197" y="6044216"/>
                  <a:pt x="8781514" y="6068309"/>
                  <a:pt x="8578198" y="6088179"/>
                </a:cubicBezTo>
                <a:lnTo>
                  <a:pt x="7864358" y="6149656"/>
                </a:lnTo>
                <a:cubicBezTo>
                  <a:pt x="7554994" y="6172009"/>
                  <a:pt x="7245502" y="6189895"/>
                  <a:pt x="6935502" y="6201071"/>
                </a:cubicBezTo>
                <a:lnTo>
                  <a:pt x="6477750" y="6214980"/>
                </a:lnTo>
                <a:cubicBezTo>
                  <a:pt x="6439195" y="6212895"/>
                  <a:pt x="6400529" y="6214521"/>
                  <a:pt x="6362294" y="6219825"/>
                </a:cubicBezTo>
                <a:lnTo>
                  <a:pt x="6057129" y="6219825"/>
                </a:lnTo>
                <a:lnTo>
                  <a:pt x="5977784" y="6215229"/>
                </a:lnTo>
                <a:lnTo>
                  <a:pt x="5265087" y="6178965"/>
                </a:lnTo>
                <a:cubicBezTo>
                  <a:pt x="4958267" y="6166544"/>
                  <a:pt x="4651826" y="6146055"/>
                  <a:pt x="4346277" y="6116869"/>
                </a:cubicBezTo>
                <a:lnTo>
                  <a:pt x="3373045" y="6018259"/>
                </a:lnTo>
                <a:cubicBezTo>
                  <a:pt x="3035412" y="5983982"/>
                  <a:pt x="2698456" y="5944327"/>
                  <a:pt x="2362173" y="5899282"/>
                </a:cubicBezTo>
                <a:cubicBezTo>
                  <a:pt x="1984692" y="5849108"/>
                  <a:pt x="1608364" y="5791358"/>
                  <a:pt x="1233178" y="5726033"/>
                </a:cubicBezTo>
                <a:cubicBezTo>
                  <a:pt x="842181" y="5657291"/>
                  <a:pt x="453758" y="5578770"/>
                  <a:pt x="68500" y="5486226"/>
                </a:cubicBezTo>
                <a:lnTo>
                  <a:pt x="0" y="5468863"/>
                </a:lnTo>
                <a:lnTo>
                  <a:pt x="0" y="5412351"/>
                </a:lnTo>
                <a:lnTo>
                  <a:pt x="72441" y="5431135"/>
                </a:lnTo>
                <a:cubicBezTo>
                  <a:pt x="247961" y="5473331"/>
                  <a:pt x="424164" y="5512608"/>
                  <a:pt x="600716" y="5549555"/>
                </a:cubicBezTo>
                <a:cubicBezTo>
                  <a:pt x="988279" y="5630403"/>
                  <a:pt x="1378133" y="5699330"/>
                  <a:pt x="1769512" y="5759811"/>
                </a:cubicBezTo>
                <a:cubicBezTo>
                  <a:pt x="2052426" y="5803406"/>
                  <a:pt x="2335725" y="5843519"/>
                  <a:pt x="2613554" y="5876802"/>
                </a:cubicBezTo>
                <a:cubicBezTo>
                  <a:pt x="2605544" y="5879410"/>
                  <a:pt x="2594611" y="5869350"/>
                  <a:pt x="2581134" y="5866867"/>
                </a:cubicBezTo>
                <a:cubicBezTo>
                  <a:pt x="2087178" y="5774877"/>
                  <a:pt x="1597684" y="5663937"/>
                  <a:pt x="1112635" y="5534031"/>
                </a:cubicBezTo>
                <a:cubicBezTo>
                  <a:pt x="880453" y="5471934"/>
                  <a:pt x="649713" y="5405428"/>
                  <a:pt x="420412" y="5334514"/>
                </a:cubicBezTo>
                <a:lnTo>
                  <a:pt x="0" y="5195539"/>
                </a:lnTo>
                <a:lnTo>
                  <a:pt x="60" y="5105401"/>
                </a:lnTo>
                <a:lnTo>
                  <a:pt x="0" y="5105401"/>
                </a:lnTo>
                <a:lnTo>
                  <a:pt x="0" y="1"/>
                </a:lnTo>
                <a:lnTo>
                  <a:pt x="9834" y="1"/>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Immagine 3">
            <a:extLst>
              <a:ext uri="{FF2B5EF4-FFF2-40B4-BE49-F238E27FC236}">
                <a16:creationId xmlns:a16="http://schemas.microsoft.com/office/drawing/2014/main" id="{24B6888F-61F6-49DA-9860-7D4421E5A59E}"/>
              </a:ext>
            </a:extLst>
          </p:cNvPr>
          <p:cNvPicPr/>
          <p:nvPr/>
        </p:nvPicPr>
        <p:blipFill>
          <a:blip r:embed="rId2"/>
          <a:stretch>
            <a:fillRect/>
          </a:stretch>
        </p:blipFill>
        <p:spPr>
          <a:xfrm>
            <a:off x="228600" y="285940"/>
            <a:ext cx="11685104" cy="4869156"/>
          </a:xfrm>
          <a:prstGeom prst="rect">
            <a:avLst/>
          </a:prstGeom>
        </p:spPr>
      </p:pic>
    </p:spTree>
    <p:extLst>
      <p:ext uri="{BB962C8B-B14F-4D97-AF65-F5344CB8AC3E}">
        <p14:creationId xmlns:p14="http://schemas.microsoft.com/office/powerpoint/2010/main" val="243812002"/>
      </p:ext>
    </p:extLst>
  </p:cSld>
  <p:clrMapOvr>
    <a:masterClrMapping/>
  </p:clrMapOvr>
  <mc:AlternateContent xmlns:mc="http://schemas.openxmlformats.org/markup-compatibility/2006" xmlns:p14="http://schemas.microsoft.com/office/powerpoint/2010/main">
    <mc:Choice Requires="p14">
      <p:transition spd="slow" p14:dur="1500">
        <p14:gallery dir="l"/>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3" name="Rectangle 72">
            <a:extLst>
              <a:ext uri="{FF2B5EF4-FFF2-40B4-BE49-F238E27FC236}">
                <a16:creationId xmlns:a16="http://schemas.microsoft.com/office/drawing/2014/main" id="{657F69E0-C4B0-4BEC-A689-4F8D877F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266" name="Picture 2" descr="sfondo 13 – Impianti Elettrici Genova">
            <a:extLst>
              <a:ext uri="{FF2B5EF4-FFF2-40B4-BE49-F238E27FC236}">
                <a16:creationId xmlns:a16="http://schemas.microsoft.com/office/drawing/2014/main" id="{AE89924A-58BE-4504-9676-07870F35CB99}"/>
              </a:ext>
            </a:extLst>
          </p:cNvPr>
          <p:cNvPicPr>
            <a:picLocks noChangeAspect="1" noChangeArrowheads="1"/>
          </p:cNvPicPr>
          <p:nvPr/>
        </p:nvPicPr>
        <p:blipFill rotWithShape="1">
          <a:blip r:embed="rId2">
            <a:alphaModFix amt="50000"/>
            <a:extLst>
              <a:ext uri="{28A0092B-C50C-407E-A947-70E740481C1C}">
                <a14:useLocalDpi xmlns:a14="http://schemas.microsoft.com/office/drawing/2010/main" val="0"/>
              </a:ext>
            </a:extLst>
          </a:blip>
          <a:srcRect r="-1" b="9977"/>
          <a:stretch/>
        </p:blipFill>
        <p:spPr bwMode="auto">
          <a:xfrm>
            <a:off x="3070" y="10"/>
            <a:ext cx="12188930" cy="6857990"/>
          </a:xfrm>
          <a:prstGeom prst="rect">
            <a:avLst/>
          </a:prstGeom>
          <a:noFill/>
          <a:extLst>
            <a:ext uri="{909E8E84-426E-40DD-AFC4-6F175D3DCCD1}">
              <a14:hiddenFill xmlns:a14="http://schemas.microsoft.com/office/drawing/2010/main">
                <a:solidFill>
                  <a:srgbClr val="FFFFFF"/>
                </a:solidFill>
              </a14:hiddenFill>
            </a:ext>
          </a:extLst>
        </p:spPr>
      </p:pic>
      <p:sp>
        <p:nvSpPr>
          <p:cNvPr id="7" name="CasellaDiTesto 6">
            <a:extLst>
              <a:ext uri="{FF2B5EF4-FFF2-40B4-BE49-F238E27FC236}">
                <a16:creationId xmlns:a16="http://schemas.microsoft.com/office/drawing/2014/main" id="{C7762A20-5D7E-4343-9AFC-8AC5AAAAD244}"/>
              </a:ext>
            </a:extLst>
          </p:cNvPr>
          <p:cNvSpPr txBox="1"/>
          <p:nvPr/>
        </p:nvSpPr>
        <p:spPr>
          <a:xfrm>
            <a:off x="1524000" y="1122363"/>
            <a:ext cx="9144000" cy="3063240"/>
          </a:xfrm>
          <a:prstGeom prst="rect">
            <a:avLst/>
          </a:prstGeom>
        </p:spPr>
        <p:txBody>
          <a:bodyPr vert="horz" lIns="91440" tIns="45720" rIns="91440" bIns="45720" rtlCol="0" anchor="b">
            <a:normAutofit/>
          </a:bodyPr>
          <a:lstStyle/>
          <a:p>
            <a:pPr algn="ctr">
              <a:lnSpc>
                <a:spcPct val="90000"/>
              </a:lnSpc>
              <a:spcBef>
                <a:spcPct val="0"/>
              </a:spcBef>
              <a:spcAft>
                <a:spcPts val="600"/>
              </a:spcAft>
            </a:pPr>
            <a:endParaRPr lang="en-US" sz="6600" b="1" dirty="0">
              <a:solidFill>
                <a:srgbClr val="FFFFFF"/>
              </a:solidFill>
              <a:latin typeface="+mj-lt"/>
              <a:ea typeface="+mj-ea"/>
              <a:cs typeface="+mj-cs"/>
            </a:endParaRPr>
          </a:p>
          <a:p>
            <a:pPr algn="ctr">
              <a:lnSpc>
                <a:spcPct val="90000"/>
              </a:lnSpc>
              <a:spcBef>
                <a:spcPct val="0"/>
              </a:spcBef>
              <a:spcAft>
                <a:spcPts val="600"/>
              </a:spcAft>
            </a:pPr>
            <a:r>
              <a:rPr lang="en-US" sz="6600" b="1" dirty="0">
                <a:solidFill>
                  <a:srgbClr val="FFFFFF"/>
                </a:solidFill>
                <a:latin typeface="+mj-lt"/>
                <a:ea typeface="+mj-ea"/>
                <a:cs typeface="+mj-cs"/>
              </a:rPr>
              <a:t>COLLAPSE OF THE GENERATOR</a:t>
            </a:r>
          </a:p>
        </p:txBody>
      </p:sp>
      <p:sp>
        <p:nvSpPr>
          <p:cNvPr id="75" name="sketchy line">
            <a:extLst>
              <a:ext uri="{FF2B5EF4-FFF2-40B4-BE49-F238E27FC236}">
                <a16:creationId xmlns:a16="http://schemas.microsoft.com/office/drawing/2014/main" id="{9F6380B4-6A1C-481E-8408-B4E6C75B9B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368623"/>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rgbClr val="FFFFFF">
              <a:alpha val="75000"/>
            </a:srgbClr>
          </a:solidFill>
          <a:ln w="44450" cap="rnd">
            <a:solidFill>
              <a:srgbClr val="FFFFFF">
                <a:alpha val="75000"/>
              </a:srgb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201504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8C790BE2-4E4F-4AAF-81A2-4A6F4885E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D28B54C3-B57B-472A-B96E-1FCB67093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12191999" cy="6858000"/>
          </a:xfrm>
          <a:prstGeom prst="rect">
            <a:avLst/>
          </a:prstGeom>
          <a:gradFill>
            <a:gsLst>
              <a:gs pos="0">
                <a:schemeClr val="accent1">
                  <a:lumMod val="50000"/>
                </a:schemeClr>
              </a:gs>
              <a:gs pos="100000">
                <a:srgbClr val="00000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DB3C429-F8DA-49B9-AF84-21996FCF7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4"/>
            <a:ext cx="12192000" cy="6402581"/>
          </a:xfrm>
          <a:prstGeom prst="rect">
            <a:avLst/>
          </a:prstGeom>
          <a:gradFill>
            <a:gsLst>
              <a:gs pos="1000">
                <a:schemeClr val="accent1">
                  <a:lumMod val="75000"/>
                  <a:alpha val="59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12088DD-B1AD-40E0-8B86-1D87A2CCD9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663054" y="-2653923"/>
            <a:ext cx="6858001" cy="12165846"/>
          </a:xfrm>
          <a:prstGeom prst="rect">
            <a:avLst/>
          </a:prstGeom>
          <a:gradFill>
            <a:gsLst>
              <a:gs pos="13000">
                <a:schemeClr val="accent1">
                  <a:lumMod val="50000"/>
                  <a:alpha val="0"/>
                </a:schemeClr>
              </a:gs>
              <a:gs pos="99000">
                <a:srgbClr val="000000">
                  <a:alpha val="28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C4C9F2B0-1044-46EB-8AEB-C3BFFDE6C2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094763" y="0"/>
            <a:ext cx="6096001" cy="6858000"/>
          </a:xfrm>
          <a:prstGeom prst="rect">
            <a:avLst/>
          </a:prstGeom>
          <a:gradFill>
            <a:gsLst>
              <a:gs pos="13000">
                <a:schemeClr val="accent1">
                  <a:lumMod val="50000"/>
                  <a:alpha val="0"/>
                </a:schemeClr>
              </a:gs>
              <a:gs pos="99000">
                <a:schemeClr val="accent1">
                  <a:lumMod val="75000"/>
                  <a:alpha val="50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0C395952-4E26-45A2-8756-2ADFD6E53C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3"/>
            <a:ext cx="12182871" cy="6871922"/>
          </a:xfrm>
          <a:prstGeom prst="rect">
            <a:avLst/>
          </a:prstGeom>
          <a:gradFill>
            <a:gsLst>
              <a:gs pos="13000">
                <a:srgbClr val="000000">
                  <a:alpha val="35000"/>
                </a:srgbClr>
              </a:gs>
              <a:gs pos="99000">
                <a:schemeClr val="accent1">
                  <a:lumMod val="75000"/>
                  <a:alpha val="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Freeform: Shape 18">
            <a:extLst>
              <a:ext uri="{FF2B5EF4-FFF2-40B4-BE49-F238E27FC236}">
                <a16:creationId xmlns:a16="http://schemas.microsoft.com/office/drawing/2014/main" id="{4734BADF-9461-4621-B112-2D7BABEA7D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7713" y="4049"/>
            <a:ext cx="10216576" cy="4729040"/>
          </a:xfrm>
          <a:custGeom>
            <a:avLst/>
            <a:gdLst>
              <a:gd name="connsiteX0" fmla="*/ 0 w 10216576"/>
              <a:gd name="connsiteY0" fmla="*/ 0 h 4729040"/>
              <a:gd name="connsiteX1" fmla="*/ 10216576 w 10216576"/>
              <a:gd name="connsiteY1" fmla="*/ 0 h 4729040"/>
              <a:gd name="connsiteX2" fmla="*/ 10210268 w 10216576"/>
              <a:gd name="connsiteY2" fmla="*/ 124944 h 4729040"/>
              <a:gd name="connsiteX3" fmla="*/ 5108288 w 10216576"/>
              <a:gd name="connsiteY3" fmla="*/ 4729040 h 4729040"/>
              <a:gd name="connsiteX4" fmla="*/ 6309 w 10216576"/>
              <a:gd name="connsiteY4" fmla="*/ 124944 h 4729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16576" h="4729040">
                <a:moveTo>
                  <a:pt x="0" y="0"/>
                </a:moveTo>
                <a:lnTo>
                  <a:pt x="10216576" y="0"/>
                </a:lnTo>
                <a:lnTo>
                  <a:pt x="10210268" y="124944"/>
                </a:lnTo>
                <a:cubicBezTo>
                  <a:pt x="9947637" y="2710997"/>
                  <a:pt x="7763635" y="4729040"/>
                  <a:pt x="5108288" y="4729040"/>
                </a:cubicBezTo>
                <a:cubicBezTo>
                  <a:pt x="2452942" y="4729040"/>
                  <a:pt x="268937" y="2710997"/>
                  <a:pt x="6309" y="124944"/>
                </a:cubicBezTo>
                <a:close/>
              </a:path>
            </a:pathLst>
          </a:custGeom>
          <a:gradFill>
            <a:gsLst>
              <a:gs pos="7000">
                <a:schemeClr val="accent1">
                  <a:lumMod val="50000"/>
                  <a:alpha val="4000"/>
                </a:schemeClr>
              </a:gs>
              <a:gs pos="99000">
                <a:schemeClr val="accent1">
                  <a:alpha val="2400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olo 1">
            <a:extLst>
              <a:ext uri="{FF2B5EF4-FFF2-40B4-BE49-F238E27FC236}">
                <a16:creationId xmlns:a16="http://schemas.microsoft.com/office/drawing/2014/main" id="{8979A05D-9329-4CF0-82C3-D0D123C8AE08}"/>
              </a:ext>
            </a:extLst>
          </p:cNvPr>
          <p:cNvSpPr>
            <a:spLocks noGrp="1"/>
          </p:cNvSpPr>
          <p:nvPr>
            <p:ph type="title"/>
          </p:nvPr>
        </p:nvSpPr>
        <p:spPr>
          <a:xfrm>
            <a:off x="2020905" y="354716"/>
            <a:ext cx="8147713" cy="3081242"/>
          </a:xfrm>
        </p:spPr>
        <p:txBody>
          <a:bodyPr vert="horz" lIns="91440" tIns="45720" rIns="91440" bIns="45720" rtlCol="0" anchor="ctr">
            <a:normAutofit/>
          </a:bodyPr>
          <a:lstStyle/>
          <a:p>
            <a:pPr algn="just"/>
            <a:r>
              <a:rPr lang="en-US" sz="2600" kern="1200" dirty="0">
                <a:solidFill>
                  <a:srgbClr val="FFFFFF"/>
                </a:solidFill>
                <a:latin typeface="+mj-lt"/>
                <a:ea typeface="+mj-ea"/>
                <a:cs typeface="+mj-cs"/>
              </a:rPr>
              <a:t>The generator collapses as soon as it is no longer able to generate a variety of different images belonging to the same class but starts to generate always the same images. This is a big problem! If the generator starts to generate the same images, the discriminator very quickly learns how to distinguish between fake images and real images and the model training is stopped very quickly.</a:t>
            </a:r>
          </a:p>
        </p:txBody>
      </p:sp>
      <p:sp>
        <p:nvSpPr>
          <p:cNvPr id="12" name="Titolo 1">
            <a:extLst>
              <a:ext uri="{FF2B5EF4-FFF2-40B4-BE49-F238E27FC236}">
                <a16:creationId xmlns:a16="http://schemas.microsoft.com/office/drawing/2014/main" id="{E17F3CD2-D981-4FFF-B334-4F5E27989C1A}"/>
              </a:ext>
            </a:extLst>
          </p:cNvPr>
          <p:cNvSpPr txBox="1">
            <a:spLocks/>
          </p:cNvSpPr>
          <p:nvPr/>
        </p:nvSpPr>
        <p:spPr>
          <a:xfrm>
            <a:off x="2011772" y="3086397"/>
            <a:ext cx="8147713" cy="25740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n-US" sz="2600" dirty="0">
                <a:solidFill>
                  <a:srgbClr val="FFFFFF"/>
                </a:solidFill>
              </a:rPr>
              <a:t>It is useful to evaluate the ability of the generator to generate a variety of different images belonging to the same class. To do this, the authors of the article used a metric called </a:t>
            </a:r>
            <a:r>
              <a:rPr lang="en-US" sz="2600" b="1" dirty="0">
                <a:solidFill>
                  <a:srgbClr val="FFFFFF"/>
                </a:solidFill>
              </a:rPr>
              <a:t>multi-scale structural similarity (MS-SSIM).</a:t>
            </a:r>
          </a:p>
        </p:txBody>
      </p:sp>
    </p:spTree>
    <p:extLst>
      <p:ext uri="{BB962C8B-B14F-4D97-AF65-F5344CB8AC3E}">
        <p14:creationId xmlns:p14="http://schemas.microsoft.com/office/powerpoint/2010/main" val="287631673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000">
        <p15:prstTrans prst="drape"/>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36">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mmagine 4" descr="Immagine che contiene testo&#10;&#10;Descrizione generata automaticamente">
            <a:extLst>
              <a:ext uri="{FF2B5EF4-FFF2-40B4-BE49-F238E27FC236}">
                <a16:creationId xmlns:a16="http://schemas.microsoft.com/office/drawing/2014/main" id="{2C0C1C79-1FDD-45AD-A2DE-80B3623546FA}"/>
              </a:ext>
            </a:extLst>
          </p:cNvPr>
          <p:cNvPicPr/>
          <p:nvPr/>
        </p:nvPicPr>
        <p:blipFill rotWithShape="1">
          <a:blip r:embed="rId2"/>
          <a:srcRect l="30906" r="30894"/>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39"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asellaDiTesto 7">
            <a:extLst>
              <a:ext uri="{FF2B5EF4-FFF2-40B4-BE49-F238E27FC236}">
                <a16:creationId xmlns:a16="http://schemas.microsoft.com/office/drawing/2014/main" id="{8AE47D54-7EA2-4DAC-962A-2DE1A5762E99}"/>
              </a:ext>
            </a:extLst>
          </p:cNvPr>
          <p:cNvSpPr txBox="1"/>
          <p:nvPr/>
        </p:nvSpPr>
        <p:spPr>
          <a:xfrm>
            <a:off x="5297762" y="2706624"/>
            <a:ext cx="6251110" cy="3483864"/>
          </a:xfrm>
          <a:prstGeom prst="rect">
            <a:avLst/>
          </a:prstGeom>
        </p:spPr>
        <p:txBody>
          <a:bodyPr vert="horz" lIns="91440" tIns="45720" rIns="91440" bIns="45720" rtlCol="0">
            <a:normAutofit/>
          </a:bodyPr>
          <a:lstStyle/>
          <a:p>
            <a:pPr algn="just">
              <a:lnSpc>
                <a:spcPct val="90000"/>
              </a:lnSpc>
              <a:spcAft>
                <a:spcPts val="600"/>
              </a:spcAft>
            </a:pPr>
            <a:r>
              <a:rPr lang="en-US" sz="2200" dirty="0"/>
              <a:t>Several studies have shown that GANs work very well and are able to generate high quality images when datasets consist of images characterized by low variability and low resolution. However, GANs are unable to generate images with high resolution when within the dataset there are images characterized by high variability. In this project, it has been shown that by slightly modifying the structure of a GAN, it is possible to generate images with much higher resolution.</a:t>
            </a:r>
          </a:p>
        </p:txBody>
      </p:sp>
    </p:spTree>
    <p:extLst>
      <p:ext uri="{BB962C8B-B14F-4D97-AF65-F5344CB8AC3E}">
        <p14:creationId xmlns:p14="http://schemas.microsoft.com/office/powerpoint/2010/main" val="574663846"/>
      </p:ext>
    </p:extLst>
  </p:cSld>
  <p:clrMapOvr>
    <a:masterClrMapping/>
  </p:clrMapOvr>
  <mc:AlternateContent xmlns:mc="http://schemas.openxmlformats.org/markup-compatibility/2006" xmlns:p14="http://schemas.microsoft.com/office/powerpoint/2010/main">
    <mc:Choice Requires="p14">
      <p:transition spd="slow" p14:dur="1500">
        <p14:prism/>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B65E628F-F940-4D7A-A659-1624413833E7}"/>
              </a:ext>
            </a:extLst>
          </p:cNvPr>
          <p:cNvSpPr>
            <a:spLocks noGrp="1"/>
          </p:cNvSpPr>
          <p:nvPr>
            <p:ph type="title"/>
          </p:nvPr>
        </p:nvSpPr>
        <p:spPr>
          <a:xfrm>
            <a:off x="5297762" y="329184"/>
            <a:ext cx="6251110" cy="1783080"/>
          </a:xfrm>
        </p:spPr>
        <p:txBody>
          <a:bodyPr anchor="b">
            <a:normAutofit/>
          </a:bodyPr>
          <a:lstStyle/>
          <a:p>
            <a:r>
              <a:rPr lang="it-IT" sz="5400"/>
              <a:t>MS-SSIM</a:t>
            </a:r>
          </a:p>
        </p:txBody>
      </p:sp>
      <p:pic>
        <p:nvPicPr>
          <p:cNvPr id="5" name="Picture 4" descr="Toy plastic numbers">
            <a:extLst>
              <a:ext uri="{FF2B5EF4-FFF2-40B4-BE49-F238E27FC236}">
                <a16:creationId xmlns:a16="http://schemas.microsoft.com/office/drawing/2014/main" id="{6DD4DDD8-358D-4573-ADA6-53D015162C03}"/>
              </a:ext>
            </a:extLst>
          </p:cNvPr>
          <p:cNvPicPr>
            <a:picLocks noChangeAspect="1"/>
          </p:cNvPicPr>
          <p:nvPr/>
        </p:nvPicPr>
        <p:blipFill rotWithShape="1">
          <a:blip r:embed="rId2"/>
          <a:srcRect l="24255" r="30414" b="-1"/>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1"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egnaposto contenuto 2">
            <a:extLst>
              <a:ext uri="{FF2B5EF4-FFF2-40B4-BE49-F238E27FC236}">
                <a16:creationId xmlns:a16="http://schemas.microsoft.com/office/drawing/2014/main" id="{C98B95F0-79BB-417A-A9E6-AA0D4AD1E281}"/>
              </a:ext>
            </a:extLst>
          </p:cNvPr>
          <p:cNvSpPr>
            <a:spLocks noGrp="1"/>
          </p:cNvSpPr>
          <p:nvPr>
            <p:ph idx="1"/>
          </p:nvPr>
        </p:nvSpPr>
        <p:spPr>
          <a:xfrm>
            <a:off x="5108551" y="2632678"/>
            <a:ext cx="6629195" cy="3896138"/>
          </a:xfrm>
        </p:spPr>
        <p:txBody>
          <a:bodyPr>
            <a:normAutofit lnSpcReduction="10000"/>
          </a:bodyPr>
          <a:lstStyle/>
          <a:p>
            <a:pPr marL="0" indent="0" algn="just">
              <a:buNone/>
            </a:pPr>
            <a:r>
              <a:rPr lang="en-US" sz="2400" dirty="0">
                <a:latin typeface="Georgia" panose="02040502050405020303" pitchFamily="18" charset="0"/>
              </a:rPr>
              <a:t>The MS-SSIM is calculated for a certain number of images belonging to the same class and can assume a value between 0 and 1. </a:t>
            </a:r>
          </a:p>
          <a:p>
            <a:pPr marL="0" indent="0" algn="just">
              <a:buNone/>
            </a:pPr>
            <a:r>
              <a:rPr lang="en-US" sz="2400" dirty="0">
                <a:latin typeface="Georgia" panose="02040502050405020303" pitchFamily="18" charset="0"/>
              </a:rPr>
              <a:t>More the value of the MS-SSIM is closer to 1, more the images belonging to the same class that are taken into consideration for this calculation are similar to each other.</a:t>
            </a:r>
          </a:p>
          <a:p>
            <a:pPr marL="0" indent="0" algn="just">
              <a:buNone/>
            </a:pPr>
            <a:r>
              <a:rPr lang="en-US" sz="2400" dirty="0">
                <a:latin typeface="Georgia" panose="02040502050405020303" pitchFamily="18" charset="0"/>
              </a:rPr>
              <a:t>Because our goal is to make the generator generate a variety of different images belonging to the same class, it is better a MS-SSIM value closer to 0.</a:t>
            </a:r>
            <a:endParaRPr lang="it-IT" sz="2400" dirty="0">
              <a:latin typeface="Georgia" panose="02040502050405020303" pitchFamily="18" charset="0"/>
            </a:endParaRPr>
          </a:p>
        </p:txBody>
      </p:sp>
    </p:spTree>
    <p:extLst>
      <p:ext uri="{BB962C8B-B14F-4D97-AF65-F5344CB8AC3E}">
        <p14:creationId xmlns:p14="http://schemas.microsoft.com/office/powerpoint/2010/main" val="3621500377"/>
      </p:ext>
    </p:extLst>
  </p:cSld>
  <p:clrMapOvr>
    <a:masterClrMapping/>
  </p:clrMapOvr>
  <mc:AlternateContent xmlns:mc="http://schemas.openxmlformats.org/markup-compatibility/2006" xmlns:p14="http://schemas.microsoft.com/office/powerpoint/2010/main">
    <mc:Choice Requires="p14">
      <p:transition spd="slow" p14:dur="1500">
        <p14:ripple/>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EE0B6E2-7CE8-4D86-87FC-4B58A7D8E7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mmagine 3">
            <a:extLst>
              <a:ext uri="{FF2B5EF4-FFF2-40B4-BE49-F238E27FC236}">
                <a16:creationId xmlns:a16="http://schemas.microsoft.com/office/drawing/2014/main" id="{D3DC56E4-16AF-44EE-BE4F-159901D8E12A}"/>
              </a:ext>
            </a:extLst>
          </p:cNvPr>
          <p:cNvPicPr/>
          <p:nvPr/>
        </p:nvPicPr>
        <p:blipFill rotWithShape="1">
          <a:blip r:embed="rId2"/>
          <a:srcRect r="2223" b="1"/>
          <a:stretch/>
        </p:blipFill>
        <p:spPr>
          <a:xfrm>
            <a:off x="577637" y="424330"/>
            <a:ext cx="11036726" cy="5869478"/>
          </a:xfrm>
          <a:custGeom>
            <a:avLst/>
            <a:gdLst/>
            <a:ahLst/>
            <a:cxnLst/>
            <a:rect l="l" t="t" r="r" b="b"/>
            <a:pathLst>
              <a:path w="10630858" h="5869478">
                <a:moveTo>
                  <a:pt x="5791061" y="218"/>
                </a:moveTo>
                <a:cubicBezTo>
                  <a:pt x="5877327" y="-560"/>
                  <a:pt x="5971399" y="626"/>
                  <a:pt x="6073275" y="5793"/>
                </a:cubicBezTo>
                <a:cubicBezTo>
                  <a:pt x="6098744" y="7086"/>
                  <a:pt x="6121786" y="8165"/>
                  <a:pt x="6142651" y="9057"/>
                </a:cubicBezTo>
                <a:lnTo>
                  <a:pt x="6164185" y="9874"/>
                </a:lnTo>
                <a:lnTo>
                  <a:pt x="6258731" y="5793"/>
                </a:lnTo>
                <a:lnTo>
                  <a:pt x="6319194" y="2002"/>
                </a:lnTo>
                <a:lnTo>
                  <a:pt x="6413049" y="11772"/>
                </a:lnTo>
                <a:cubicBezTo>
                  <a:pt x="6592720" y="42783"/>
                  <a:pt x="6774188" y="66100"/>
                  <a:pt x="6956654" y="46745"/>
                </a:cubicBezTo>
                <a:cubicBezTo>
                  <a:pt x="7082424" y="33223"/>
                  <a:pt x="7207994" y="25294"/>
                  <a:pt x="7334364" y="25763"/>
                </a:cubicBezTo>
                <a:cubicBezTo>
                  <a:pt x="7624835" y="25763"/>
                  <a:pt x="7915502" y="28559"/>
                  <a:pt x="8205974" y="22730"/>
                </a:cubicBezTo>
                <a:cubicBezTo>
                  <a:pt x="8464499" y="17601"/>
                  <a:pt x="8722029" y="6412"/>
                  <a:pt x="8980756" y="34620"/>
                </a:cubicBezTo>
                <a:cubicBezTo>
                  <a:pt x="9362658" y="76124"/>
                  <a:pt x="9746556" y="62832"/>
                  <a:pt x="10129655" y="57937"/>
                </a:cubicBezTo>
                <a:lnTo>
                  <a:pt x="10163726" y="56766"/>
                </a:lnTo>
                <a:lnTo>
                  <a:pt x="10254950" y="73131"/>
                </a:lnTo>
                <a:lnTo>
                  <a:pt x="10311819" y="101928"/>
                </a:lnTo>
                <a:cubicBezTo>
                  <a:pt x="10479504" y="200737"/>
                  <a:pt x="10591476" y="367254"/>
                  <a:pt x="10625532" y="561669"/>
                </a:cubicBezTo>
                <a:lnTo>
                  <a:pt x="10626834" y="578090"/>
                </a:lnTo>
                <a:lnTo>
                  <a:pt x="10611964" y="734537"/>
                </a:lnTo>
                <a:cubicBezTo>
                  <a:pt x="10602387" y="823467"/>
                  <a:pt x="10587763" y="913306"/>
                  <a:pt x="10611964" y="1001326"/>
                </a:cubicBezTo>
                <a:cubicBezTo>
                  <a:pt x="10628543" y="1062669"/>
                  <a:pt x="10632231" y="1127783"/>
                  <a:pt x="10622705" y="1191154"/>
                </a:cubicBezTo>
                <a:cubicBezTo>
                  <a:pt x="10606645" y="1303627"/>
                  <a:pt x="10603293" y="1418084"/>
                  <a:pt x="10612740" y="1531572"/>
                </a:cubicBezTo>
                <a:cubicBezTo>
                  <a:pt x="10618978" y="1606398"/>
                  <a:pt x="10618020" y="1681815"/>
                  <a:pt x="10609893" y="1756397"/>
                </a:cubicBezTo>
                <a:cubicBezTo>
                  <a:pt x="10599152" y="1856690"/>
                  <a:pt x="10582457" y="1958800"/>
                  <a:pt x="10602776" y="2059394"/>
                </a:cubicBezTo>
                <a:cubicBezTo>
                  <a:pt x="10635130" y="2219226"/>
                  <a:pt x="10628659" y="2378906"/>
                  <a:pt x="10615717" y="2539949"/>
                </a:cubicBezTo>
                <a:cubicBezTo>
                  <a:pt x="10606011" y="2659785"/>
                  <a:pt x="10595269" y="2780984"/>
                  <a:pt x="10614682" y="2902183"/>
                </a:cubicBezTo>
                <a:cubicBezTo>
                  <a:pt x="10623029" y="2958418"/>
                  <a:pt x="10623029" y="3015928"/>
                  <a:pt x="10614682" y="3072165"/>
                </a:cubicBezTo>
                <a:cubicBezTo>
                  <a:pt x="10604587" y="3147914"/>
                  <a:pt x="10595010" y="3222907"/>
                  <a:pt x="10607952" y="3299413"/>
                </a:cubicBezTo>
                <a:cubicBezTo>
                  <a:pt x="10613646" y="3332743"/>
                  <a:pt x="10617917" y="3366376"/>
                  <a:pt x="10620894" y="3400009"/>
                </a:cubicBezTo>
                <a:cubicBezTo>
                  <a:pt x="10626822" y="3485877"/>
                  <a:pt x="10624699" y="3572233"/>
                  <a:pt x="10614553" y="3657556"/>
                </a:cubicBezTo>
                <a:cubicBezTo>
                  <a:pt x="10604846" y="3756637"/>
                  <a:pt x="10620635" y="3856323"/>
                  <a:pt x="10607694" y="3955100"/>
                </a:cubicBezTo>
                <a:cubicBezTo>
                  <a:pt x="10598504" y="4034653"/>
                  <a:pt x="10598155" y="4115265"/>
                  <a:pt x="10606658" y="4194923"/>
                </a:cubicBezTo>
                <a:cubicBezTo>
                  <a:pt x="10621954" y="4345512"/>
                  <a:pt x="10620998" y="4497755"/>
                  <a:pt x="10603811" y="4648057"/>
                </a:cubicBezTo>
                <a:cubicBezTo>
                  <a:pt x="10593198" y="4735775"/>
                  <a:pt x="10587116" y="4826067"/>
                  <a:pt x="10606140" y="4912119"/>
                </a:cubicBezTo>
                <a:cubicBezTo>
                  <a:pt x="10628530" y="5013245"/>
                  <a:pt x="10633189" y="5114446"/>
                  <a:pt x="10629921" y="5215515"/>
                </a:cubicBezTo>
                <a:lnTo>
                  <a:pt x="10625356" y="5273604"/>
                </a:lnTo>
                <a:lnTo>
                  <a:pt x="10624284" y="5284086"/>
                </a:lnTo>
                <a:cubicBezTo>
                  <a:pt x="10601148" y="5404993"/>
                  <a:pt x="10545219" y="5529874"/>
                  <a:pt x="10458692" y="5632218"/>
                </a:cubicBezTo>
                <a:lnTo>
                  <a:pt x="10418904" y="5670857"/>
                </a:lnTo>
                <a:lnTo>
                  <a:pt x="10417064" y="5673484"/>
                </a:lnTo>
                <a:cubicBezTo>
                  <a:pt x="10307992" y="5802550"/>
                  <a:pt x="10158402" y="5877799"/>
                  <a:pt x="9954609" y="5858572"/>
                </a:cubicBezTo>
                <a:cubicBezTo>
                  <a:pt x="9860355" y="5870096"/>
                  <a:pt x="9750551" y="5855439"/>
                  <a:pt x="9657171" y="5854061"/>
                </a:cubicBezTo>
                <a:lnTo>
                  <a:pt x="9612467" y="5856387"/>
                </a:lnTo>
                <a:lnTo>
                  <a:pt x="9279984" y="5838331"/>
                </a:lnTo>
                <a:cubicBezTo>
                  <a:pt x="9153141" y="5834280"/>
                  <a:pt x="9026273" y="5834164"/>
                  <a:pt x="8899305" y="5841275"/>
                </a:cubicBezTo>
                <a:cubicBezTo>
                  <a:pt x="8761407" y="5850940"/>
                  <a:pt x="8623304" y="5854733"/>
                  <a:pt x="8485266" y="5852671"/>
                </a:cubicBezTo>
                <a:lnTo>
                  <a:pt x="8314842" y="5842884"/>
                </a:lnTo>
                <a:lnTo>
                  <a:pt x="8193631" y="5825368"/>
                </a:lnTo>
                <a:lnTo>
                  <a:pt x="8029897" y="5818284"/>
                </a:lnTo>
                <a:lnTo>
                  <a:pt x="8028296" y="5817260"/>
                </a:lnTo>
                <a:lnTo>
                  <a:pt x="8008332" y="5817260"/>
                </a:lnTo>
                <a:lnTo>
                  <a:pt x="8006732" y="5818114"/>
                </a:lnTo>
                <a:lnTo>
                  <a:pt x="7839115" y="5825368"/>
                </a:lnTo>
                <a:lnTo>
                  <a:pt x="7801585" y="5830791"/>
                </a:lnTo>
                <a:lnTo>
                  <a:pt x="7734233" y="5834980"/>
                </a:lnTo>
                <a:lnTo>
                  <a:pt x="7482820" y="5855530"/>
                </a:lnTo>
                <a:lnTo>
                  <a:pt x="7445741" y="5854102"/>
                </a:lnTo>
                <a:lnTo>
                  <a:pt x="7403701" y="5858035"/>
                </a:lnTo>
                <a:lnTo>
                  <a:pt x="7155292" y="5854564"/>
                </a:lnTo>
                <a:cubicBezTo>
                  <a:pt x="6874805" y="5835913"/>
                  <a:pt x="6593917" y="5824488"/>
                  <a:pt x="6312830" y="5849900"/>
                </a:cubicBezTo>
                <a:lnTo>
                  <a:pt x="6232577" y="5855788"/>
                </a:lnTo>
                <a:lnTo>
                  <a:pt x="6231985" y="5855764"/>
                </a:lnTo>
                <a:lnTo>
                  <a:pt x="6166003" y="5858572"/>
                </a:lnTo>
                <a:cubicBezTo>
                  <a:pt x="6100624" y="5861901"/>
                  <a:pt x="6043822" y="5864887"/>
                  <a:pt x="5993271" y="5866513"/>
                </a:cubicBezTo>
                <a:lnTo>
                  <a:pt x="5925657" y="5866398"/>
                </a:lnTo>
                <a:lnTo>
                  <a:pt x="5833706" y="5859695"/>
                </a:lnTo>
                <a:cubicBezTo>
                  <a:pt x="5697214" y="5841788"/>
                  <a:pt x="5559607" y="5838897"/>
                  <a:pt x="5422657" y="5851067"/>
                </a:cubicBezTo>
                <a:lnTo>
                  <a:pt x="5250035" y="5858044"/>
                </a:lnTo>
                <a:lnTo>
                  <a:pt x="5151093" y="5858278"/>
                </a:lnTo>
                <a:lnTo>
                  <a:pt x="4972680" y="5851067"/>
                </a:lnTo>
                <a:cubicBezTo>
                  <a:pt x="4829141" y="5841741"/>
                  <a:pt x="4685204" y="5826120"/>
                  <a:pt x="4542066" y="5842905"/>
                </a:cubicBezTo>
                <a:cubicBezTo>
                  <a:pt x="4491758" y="5848734"/>
                  <a:pt x="4441488" y="5852626"/>
                  <a:pt x="4391242" y="5854962"/>
                </a:cubicBezTo>
                <a:lnTo>
                  <a:pt x="4246482" y="5857576"/>
                </a:lnTo>
                <a:lnTo>
                  <a:pt x="4221030" y="5856572"/>
                </a:lnTo>
                <a:lnTo>
                  <a:pt x="4218005" y="5856681"/>
                </a:lnTo>
                <a:lnTo>
                  <a:pt x="3939367" y="5844305"/>
                </a:lnTo>
                <a:cubicBezTo>
                  <a:pt x="3773470" y="5832648"/>
                  <a:pt x="3606974" y="5815626"/>
                  <a:pt x="3441875" y="5843140"/>
                </a:cubicBezTo>
                <a:cubicBezTo>
                  <a:pt x="3386806" y="5851400"/>
                  <a:pt x="3331601" y="5858126"/>
                  <a:pt x="3276306" y="5863318"/>
                </a:cubicBezTo>
                <a:lnTo>
                  <a:pt x="3225006" y="5866706"/>
                </a:lnTo>
                <a:lnTo>
                  <a:pt x="3194056" y="5866407"/>
                </a:lnTo>
                <a:lnTo>
                  <a:pt x="3082891" y="5863061"/>
                </a:lnTo>
                <a:lnTo>
                  <a:pt x="3013959" y="5869302"/>
                </a:lnTo>
                <a:cubicBezTo>
                  <a:pt x="2910698" y="5871464"/>
                  <a:pt x="2845426" y="5852913"/>
                  <a:pt x="2748311" y="5858572"/>
                </a:cubicBezTo>
                <a:cubicBezTo>
                  <a:pt x="2736171" y="5859279"/>
                  <a:pt x="2721419" y="5860082"/>
                  <a:pt x="2704411" y="5860936"/>
                </a:cubicBezTo>
                <a:lnTo>
                  <a:pt x="2650475" y="5863440"/>
                </a:lnTo>
                <a:lnTo>
                  <a:pt x="2436349" y="5854816"/>
                </a:lnTo>
                <a:cubicBezTo>
                  <a:pt x="2095150" y="5845165"/>
                  <a:pt x="1753811" y="5845122"/>
                  <a:pt x="1412584" y="5830782"/>
                </a:cubicBezTo>
                <a:cubicBezTo>
                  <a:pt x="1262458" y="5824256"/>
                  <a:pt x="1113131" y="5859227"/>
                  <a:pt x="963404" y="5861093"/>
                </a:cubicBezTo>
                <a:cubicBezTo>
                  <a:pt x="896140" y="5861967"/>
                  <a:pt x="828812" y="5861342"/>
                  <a:pt x="761431" y="5859896"/>
                </a:cubicBezTo>
                <a:lnTo>
                  <a:pt x="637698" y="5856158"/>
                </a:lnTo>
                <a:lnTo>
                  <a:pt x="592997" y="5853711"/>
                </a:lnTo>
                <a:cubicBezTo>
                  <a:pt x="391136" y="5830428"/>
                  <a:pt x="227663" y="5724844"/>
                  <a:pt x="123577" y="5564333"/>
                </a:cubicBezTo>
                <a:lnTo>
                  <a:pt x="99502" y="5518240"/>
                </a:lnTo>
                <a:lnTo>
                  <a:pt x="95609" y="5512764"/>
                </a:lnTo>
                <a:lnTo>
                  <a:pt x="86221" y="5492812"/>
                </a:lnTo>
                <a:lnTo>
                  <a:pt x="61763" y="5445986"/>
                </a:lnTo>
                <a:lnTo>
                  <a:pt x="56991" y="5430695"/>
                </a:lnTo>
                <a:lnTo>
                  <a:pt x="41922" y="5398673"/>
                </a:lnTo>
                <a:lnTo>
                  <a:pt x="25760" y="5339273"/>
                </a:lnTo>
                <a:lnTo>
                  <a:pt x="16811" y="5271956"/>
                </a:lnTo>
                <a:cubicBezTo>
                  <a:pt x="9305" y="5238090"/>
                  <a:pt x="4710" y="5203585"/>
                  <a:pt x="3092" y="5168860"/>
                </a:cubicBezTo>
                <a:cubicBezTo>
                  <a:pt x="-7132" y="5042101"/>
                  <a:pt x="10081" y="4917108"/>
                  <a:pt x="24446" y="4791844"/>
                </a:cubicBezTo>
                <a:cubicBezTo>
                  <a:pt x="34023" y="4712006"/>
                  <a:pt x="48647" y="4631352"/>
                  <a:pt x="24446" y="4552331"/>
                </a:cubicBezTo>
                <a:cubicBezTo>
                  <a:pt x="7867" y="4497261"/>
                  <a:pt x="4180" y="4438805"/>
                  <a:pt x="13705" y="4381912"/>
                </a:cubicBezTo>
                <a:cubicBezTo>
                  <a:pt x="29766" y="4280940"/>
                  <a:pt x="33117" y="4178184"/>
                  <a:pt x="23670" y="4076300"/>
                </a:cubicBezTo>
                <a:cubicBezTo>
                  <a:pt x="17432" y="4009125"/>
                  <a:pt x="18390" y="3941419"/>
                  <a:pt x="26517" y="3874462"/>
                </a:cubicBezTo>
                <a:cubicBezTo>
                  <a:pt x="37258" y="3784423"/>
                  <a:pt x="53954" y="3692752"/>
                  <a:pt x="33635" y="3602444"/>
                </a:cubicBezTo>
                <a:cubicBezTo>
                  <a:pt x="1280" y="3458954"/>
                  <a:pt x="7751" y="3315599"/>
                  <a:pt x="20694" y="3171022"/>
                </a:cubicBezTo>
                <a:cubicBezTo>
                  <a:pt x="30400" y="3063439"/>
                  <a:pt x="41141" y="2954632"/>
                  <a:pt x="21728" y="2845824"/>
                </a:cubicBezTo>
                <a:cubicBezTo>
                  <a:pt x="13381" y="2795337"/>
                  <a:pt x="13381" y="2743709"/>
                  <a:pt x="21728" y="2693221"/>
                </a:cubicBezTo>
                <a:cubicBezTo>
                  <a:pt x="31823" y="2625218"/>
                  <a:pt x="41400" y="2557892"/>
                  <a:pt x="28458" y="2489208"/>
                </a:cubicBezTo>
                <a:cubicBezTo>
                  <a:pt x="22764" y="2459285"/>
                  <a:pt x="18493" y="2429092"/>
                  <a:pt x="15516" y="2398898"/>
                </a:cubicBezTo>
                <a:cubicBezTo>
                  <a:pt x="9589" y="2321809"/>
                  <a:pt x="11711" y="2244283"/>
                  <a:pt x="21857" y="2167683"/>
                </a:cubicBezTo>
                <a:cubicBezTo>
                  <a:pt x="31564" y="2078733"/>
                  <a:pt x="15776" y="1989238"/>
                  <a:pt x="28717" y="1900560"/>
                </a:cubicBezTo>
                <a:cubicBezTo>
                  <a:pt x="37907" y="1829142"/>
                  <a:pt x="38255" y="1756772"/>
                  <a:pt x="29752" y="1685258"/>
                </a:cubicBezTo>
                <a:cubicBezTo>
                  <a:pt x="14456" y="1550065"/>
                  <a:pt x="15412" y="1413389"/>
                  <a:pt x="32599" y="1278454"/>
                </a:cubicBezTo>
                <a:cubicBezTo>
                  <a:pt x="43212" y="1199704"/>
                  <a:pt x="49294" y="1118644"/>
                  <a:pt x="30270" y="1041390"/>
                </a:cubicBezTo>
                <a:cubicBezTo>
                  <a:pt x="-14509" y="859818"/>
                  <a:pt x="11634" y="677973"/>
                  <a:pt x="30270" y="497354"/>
                </a:cubicBezTo>
                <a:lnTo>
                  <a:pt x="31725" y="472895"/>
                </a:lnTo>
                <a:lnTo>
                  <a:pt x="43781" y="427827"/>
                </a:lnTo>
                <a:lnTo>
                  <a:pt x="50994" y="413476"/>
                </a:lnTo>
                <a:lnTo>
                  <a:pt x="58372" y="387895"/>
                </a:lnTo>
                <a:cubicBezTo>
                  <a:pt x="111660" y="254431"/>
                  <a:pt x="198390" y="154469"/>
                  <a:pt x="306361" y="90092"/>
                </a:cubicBezTo>
                <a:lnTo>
                  <a:pt x="343340" y="71955"/>
                </a:lnTo>
                <a:lnTo>
                  <a:pt x="451947" y="55771"/>
                </a:lnTo>
                <a:lnTo>
                  <a:pt x="480681" y="50638"/>
                </a:lnTo>
                <a:lnTo>
                  <a:pt x="500476" y="51097"/>
                </a:lnTo>
                <a:cubicBezTo>
                  <a:pt x="614729" y="49684"/>
                  <a:pt x="728933" y="43772"/>
                  <a:pt x="843024" y="32056"/>
                </a:cubicBezTo>
                <a:cubicBezTo>
                  <a:pt x="1123212" y="7156"/>
                  <a:pt x="1404499" y="3566"/>
                  <a:pt x="1685086" y="21332"/>
                </a:cubicBezTo>
                <a:cubicBezTo>
                  <a:pt x="1938623" y="33688"/>
                  <a:pt x="2191759" y="64000"/>
                  <a:pt x="2445896" y="38121"/>
                </a:cubicBezTo>
                <a:cubicBezTo>
                  <a:pt x="2489616" y="33690"/>
                  <a:pt x="2532937" y="26111"/>
                  <a:pt x="2576333" y="19030"/>
                </a:cubicBezTo>
                <a:lnTo>
                  <a:pt x="2696353" y="4251"/>
                </a:lnTo>
                <a:lnTo>
                  <a:pt x="2745536" y="5232"/>
                </a:lnTo>
                <a:cubicBezTo>
                  <a:pt x="2818993" y="6452"/>
                  <a:pt x="2887864" y="7004"/>
                  <a:pt x="2947014" y="5793"/>
                </a:cubicBezTo>
                <a:cubicBezTo>
                  <a:pt x="3006163" y="4584"/>
                  <a:pt x="3060036" y="3178"/>
                  <a:pt x="3110399" y="1949"/>
                </a:cubicBezTo>
                <a:lnTo>
                  <a:pt x="3199002" y="221"/>
                </a:lnTo>
                <a:lnTo>
                  <a:pt x="3325015" y="3583"/>
                </a:lnTo>
                <a:cubicBezTo>
                  <a:pt x="3530714" y="12997"/>
                  <a:pt x="3736239" y="28910"/>
                  <a:pt x="3941762" y="43248"/>
                </a:cubicBezTo>
                <a:cubicBezTo>
                  <a:pt x="4091489" y="53739"/>
                  <a:pt x="4241215" y="66563"/>
                  <a:pt x="4390942" y="37886"/>
                </a:cubicBezTo>
                <a:cubicBezTo>
                  <a:pt x="4517292" y="15154"/>
                  <a:pt x="4645537" y="10467"/>
                  <a:pt x="4772844" y="23896"/>
                </a:cubicBezTo>
                <a:cubicBezTo>
                  <a:pt x="4885597" y="37327"/>
                  <a:pt x="4999052" y="40520"/>
                  <a:pt x="5112224" y="33456"/>
                </a:cubicBezTo>
                <a:lnTo>
                  <a:pt x="5477482" y="6922"/>
                </a:lnTo>
                <a:lnTo>
                  <a:pt x="5517883" y="7607"/>
                </a:lnTo>
                <a:lnTo>
                  <a:pt x="5555683" y="6426"/>
                </a:lnTo>
                <a:cubicBezTo>
                  <a:pt x="5626335" y="3737"/>
                  <a:pt x="5704795" y="995"/>
                  <a:pt x="5791061" y="218"/>
                </a:cubicBezTo>
                <a:close/>
              </a:path>
            </a:pathLst>
          </a:custGeom>
        </p:spPr>
      </p:pic>
    </p:spTree>
    <p:extLst>
      <p:ext uri="{BB962C8B-B14F-4D97-AF65-F5344CB8AC3E}">
        <p14:creationId xmlns:p14="http://schemas.microsoft.com/office/powerpoint/2010/main" val="88859904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500">
        <p15:prstTrans prst="pageCurlDouble"/>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5" name="Rectangle 134">
            <a:extLst>
              <a:ext uri="{FF2B5EF4-FFF2-40B4-BE49-F238E27FC236}">
                <a16:creationId xmlns:a16="http://schemas.microsoft.com/office/drawing/2014/main" id="{8A95209C-5275-4E15-8EA7-7F42980ABF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266" name="Picture 2" descr="sfondo 13 – Impianti Elettrici Genova">
            <a:extLst>
              <a:ext uri="{FF2B5EF4-FFF2-40B4-BE49-F238E27FC236}">
                <a16:creationId xmlns:a16="http://schemas.microsoft.com/office/drawing/2014/main" id="{AE89924A-58BE-4504-9676-07870F35CB99}"/>
              </a:ext>
            </a:extLst>
          </p:cNvPr>
          <p:cNvPicPr>
            <a:picLocks noChangeAspect="1" noChangeArrowheads="1"/>
          </p:cNvPicPr>
          <p:nvPr/>
        </p:nvPicPr>
        <p:blipFill rotWithShape="1">
          <a:blip r:embed="rId2">
            <a:alphaModFix amt="50000"/>
            <a:extLst>
              <a:ext uri="{28A0092B-C50C-407E-A947-70E740481C1C}">
                <a14:useLocalDpi xmlns:a14="http://schemas.microsoft.com/office/drawing/2010/main" val="0"/>
              </a:ext>
            </a:extLst>
          </a:blip>
          <a:srcRect r="-1" b="9977"/>
          <a:stretch/>
        </p:blipFill>
        <p:spPr bwMode="auto">
          <a:xfrm>
            <a:off x="20" y="10"/>
            <a:ext cx="12188931" cy="6857990"/>
          </a:xfrm>
          <a:prstGeom prst="rect">
            <a:avLst/>
          </a:prstGeom>
          <a:noFill/>
          <a:extLst>
            <a:ext uri="{909E8E84-426E-40DD-AFC4-6F175D3DCCD1}">
              <a14:hiddenFill xmlns:a14="http://schemas.microsoft.com/office/drawing/2010/main">
                <a:solidFill>
                  <a:srgbClr val="FFFFFF"/>
                </a:solidFill>
              </a14:hiddenFill>
            </a:ext>
          </a:extLst>
        </p:spPr>
      </p:pic>
      <p:sp>
        <p:nvSpPr>
          <p:cNvPr id="7" name="CasellaDiTesto 6">
            <a:extLst>
              <a:ext uri="{FF2B5EF4-FFF2-40B4-BE49-F238E27FC236}">
                <a16:creationId xmlns:a16="http://schemas.microsoft.com/office/drawing/2014/main" id="{C7762A20-5D7E-4343-9AFC-8AC5AAAAD244}"/>
              </a:ext>
            </a:extLst>
          </p:cNvPr>
          <p:cNvSpPr txBox="1"/>
          <p:nvPr/>
        </p:nvSpPr>
        <p:spPr>
          <a:xfrm>
            <a:off x="1527048" y="1124712"/>
            <a:ext cx="9144000" cy="3063240"/>
          </a:xfrm>
          <a:prstGeom prst="rect">
            <a:avLst/>
          </a:prstGeom>
        </p:spPr>
        <p:txBody>
          <a:bodyPr vert="horz" lIns="91440" tIns="45720" rIns="91440" bIns="45720" rtlCol="0" anchor="b">
            <a:normAutofit/>
          </a:bodyPr>
          <a:lstStyle/>
          <a:p>
            <a:pPr algn="ctr">
              <a:lnSpc>
                <a:spcPct val="90000"/>
              </a:lnSpc>
              <a:spcBef>
                <a:spcPct val="0"/>
              </a:spcBef>
              <a:spcAft>
                <a:spcPts val="600"/>
              </a:spcAft>
            </a:pPr>
            <a:endParaRPr lang="en-US" sz="6600" b="1" dirty="0">
              <a:solidFill>
                <a:srgbClr val="FFFFFF"/>
              </a:solidFill>
              <a:latin typeface="+mj-lt"/>
              <a:ea typeface="+mj-ea"/>
              <a:cs typeface="+mj-cs"/>
            </a:endParaRPr>
          </a:p>
          <a:p>
            <a:pPr algn="ctr">
              <a:lnSpc>
                <a:spcPct val="90000"/>
              </a:lnSpc>
              <a:spcBef>
                <a:spcPct val="0"/>
              </a:spcBef>
              <a:spcAft>
                <a:spcPts val="600"/>
              </a:spcAft>
            </a:pPr>
            <a:r>
              <a:rPr lang="en-US" sz="6600" b="1" dirty="0">
                <a:solidFill>
                  <a:srgbClr val="FFFFFF"/>
                </a:solidFill>
                <a:latin typeface="+mj-lt"/>
                <a:ea typeface="+mj-ea"/>
                <a:cs typeface="+mj-cs"/>
              </a:rPr>
              <a:t>OUR RESULTS</a:t>
            </a:r>
          </a:p>
        </p:txBody>
      </p:sp>
      <p:sp>
        <p:nvSpPr>
          <p:cNvPr id="137" name="sketchy box">
            <a:extLst>
              <a:ext uri="{FF2B5EF4-FFF2-40B4-BE49-F238E27FC236}">
                <a16:creationId xmlns:a16="http://schemas.microsoft.com/office/drawing/2014/main" id="{4F2ED431-E304-4FF0-9F4E-032783C9D6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38200" y="720953"/>
            <a:ext cx="10515600" cy="5416094"/>
          </a:xfrm>
          <a:custGeom>
            <a:avLst/>
            <a:gdLst>
              <a:gd name="connsiteX0" fmla="*/ 0 w 10515600"/>
              <a:gd name="connsiteY0" fmla="*/ 0 h 5416094"/>
              <a:gd name="connsiteX1" fmla="*/ 552069 w 10515600"/>
              <a:gd name="connsiteY1" fmla="*/ 0 h 5416094"/>
              <a:gd name="connsiteX2" fmla="*/ 893826 w 10515600"/>
              <a:gd name="connsiteY2" fmla="*/ 0 h 5416094"/>
              <a:gd name="connsiteX3" fmla="*/ 1761363 w 10515600"/>
              <a:gd name="connsiteY3" fmla="*/ 0 h 5416094"/>
              <a:gd name="connsiteX4" fmla="*/ 2313432 w 10515600"/>
              <a:gd name="connsiteY4" fmla="*/ 0 h 5416094"/>
              <a:gd name="connsiteX5" fmla="*/ 2865501 w 10515600"/>
              <a:gd name="connsiteY5" fmla="*/ 0 h 5416094"/>
              <a:gd name="connsiteX6" fmla="*/ 3733038 w 10515600"/>
              <a:gd name="connsiteY6" fmla="*/ 0 h 5416094"/>
              <a:gd name="connsiteX7" fmla="*/ 4179951 w 10515600"/>
              <a:gd name="connsiteY7" fmla="*/ 0 h 5416094"/>
              <a:gd name="connsiteX8" fmla="*/ 5047488 w 10515600"/>
              <a:gd name="connsiteY8" fmla="*/ 0 h 5416094"/>
              <a:gd name="connsiteX9" fmla="*/ 5915025 w 10515600"/>
              <a:gd name="connsiteY9" fmla="*/ 0 h 5416094"/>
              <a:gd name="connsiteX10" fmla="*/ 6572250 w 10515600"/>
              <a:gd name="connsiteY10" fmla="*/ 0 h 5416094"/>
              <a:gd name="connsiteX11" fmla="*/ 7439787 w 10515600"/>
              <a:gd name="connsiteY11" fmla="*/ 0 h 5416094"/>
              <a:gd name="connsiteX12" fmla="*/ 7991856 w 10515600"/>
              <a:gd name="connsiteY12" fmla="*/ 0 h 5416094"/>
              <a:gd name="connsiteX13" fmla="*/ 8543925 w 10515600"/>
              <a:gd name="connsiteY13" fmla="*/ 0 h 5416094"/>
              <a:gd name="connsiteX14" fmla="*/ 9306306 w 10515600"/>
              <a:gd name="connsiteY14" fmla="*/ 0 h 5416094"/>
              <a:gd name="connsiteX15" fmla="*/ 9858375 w 10515600"/>
              <a:gd name="connsiteY15" fmla="*/ 0 h 5416094"/>
              <a:gd name="connsiteX16" fmla="*/ 10515600 w 10515600"/>
              <a:gd name="connsiteY16" fmla="*/ 0 h 5416094"/>
              <a:gd name="connsiteX17" fmla="*/ 10515600 w 10515600"/>
              <a:gd name="connsiteY17" fmla="*/ 785334 h 5416094"/>
              <a:gd name="connsiteX18" fmla="*/ 10515600 w 10515600"/>
              <a:gd name="connsiteY18" fmla="*/ 1516506 h 5416094"/>
              <a:gd name="connsiteX19" fmla="*/ 10515600 w 10515600"/>
              <a:gd name="connsiteY19" fmla="*/ 2247679 h 5416094"/>
              <a:gd name="connsiteX20" fmla="*/ 10515600 w 10515600"/>
              <a:gd name="connsiteY20" fmla="*/ 2762208 h 5416094"/>
              <a:gd name="connsiteX21" fmla="*/ 10515600 w 10515600"/>
              <a:gd name="connsiteY21" fmla="*/ 3330898 h 5416094"/>
              <a:gd name="connsiteX22" fmla="*/ 10515600 w 10515600"/>
              <a:gd name="connsiteY22" fmla="*/ 4062071 h 5416094"/>
              <a:gd name="connsiteX23" fmla="*/ 10515600 w 10515600"/>
              <a:gd name="connsiteY23" fmla="*/ 4684921 h 5416094"/>
              <a:gd name="connsiteX24" fmla="*/ 10515600 w 10515600"/>
              <a:gd name="connsiteY24" fmla="*/ 5416094 h 5416094"/>
              <a:gd name="connsiteX25" fmla="*/ 9753219 w 10515600"/>
              <a:gd name="connsiteY25" fmla="*/ 5416094 h 5416094"/>
              <a:gd name="connsiteX26" fmla="*/ 9411462 w 10515600"/>
              <a:gd name="connsiteY26" fmla="*/ 5416094 h 5416094"/>
              <a:gd name="connsiteX27" fmla="*/ 8754237 w 10515600"/>
              <a:gd name="connsiteY27" fmla="*/ 5416094 h 5416094"/>
              <a:gd name="connsiteX28" fmla="*/ 8307324 w 10515600"/>
              <a:gd name="connsiteY28" fmla="*/ 5416094 h 5416094"/>
              <a:gd name="connsiteX29" fmla="*/ 7544943 w 10515600"/>
              <a:gd name="connsiteY29" fmla="*/ 5416094 h 5416094"/>
              <a:gd name="connsiteX30" fmla="*/ 7098030 w 10515600"/>
              <a:gd name="connsiteY30" fmla="*/ 5416094 h 5416094"/>
              <a:gd name="connsiteX31" fmla="*/ 6335649 w 10515600"/>
              <a:gd name="connsiteY31" fmla="*/ 5416094 h 5416094"/>
              <a:gd name="connsiteX32" fmla="*/ 5993892 w 10515600"/>
              <a:gd name="connsiteY32" fmla="*/ 5416094 h 5416094"/>
              <a:gd name="connsiteX33" fmla="*/ 5231511 w 10515600"/>
              <a:gd name="connsiteY33" fmla="*/ 5416094 h 5416094"/>
              <a:gd name="connsiteX34" fmla="*/ 4784598 w 10515600"/>
              <a:gd name="connsiteY34" fmla="*/ 5416094 h 5416094"/>
              <a:gd name="connsiteX35" fmla="*/ 4442841 w 10515600"/>
              <a:gd name="connsiteY35" fmla="*/ 5416094 h 5416094"/>
              <a:gd name="connsiteX36" fmla="*/ 3995928 w 10515600"/>
              <a:gd name="connsiteY36" fmla="*/ 5416094 h 5416094"/>
              <a:gd name="connsiteX37" fmla="*/ 3233547 w 10515600"/>
              <a:gd name="connsiteY37" fmla="*/ 5416094 h 5416094"/>
              <a:gd name="connsiteX38" fmla="*/ 2786634 w 10515600"/>
              <a:gd name="connsiteY38" fmla="*/ 5416094 h 5416094"/>
              <a:gd name="connsiteX39" fmla="*/ 2444877 w 10515600"/>
              <a:gd name="connsiteY39" fmla="*/ 5416094 h 5416094"/>
              <a:gd name="connsiteX40" fmla="*/ 1997964 w 10515600"/>
              <a:gd name="connsiteY40" fmla="*/ 5416094 h 5416094"/>
              <a:gd name="connsiteX41" fmla="*/ 1445895 w 10515600"/>
              <a:gd name="connsiteY41" fmla="*/ 5416094 h 5416094"/>
              <a:gd name="connsiteX42" fmla="*/ 788670 w 10515600"/>
              <a:gd name="connsiteY42" fmla="*/ 5416094 h 5416094"/>
              <a:gd name="connsiteX43" fmla="*/ 0 w 10515600"/>
              <a:gd name="connsiteY43" fmla="*/ 5416094 h 5416094"/>
              <a:gd name="connsiteX44" fmla="*/ 0 w 10515600"/>
              <a:gd name="connsiteY44" fmla="*/ 4630760 h 5416094"/>
              <a:gd name="connsiteX45" fmla="*/ 0 w 10515600"/>
              <a:gd name="connsiteY45" fmla="*/ 3953749 h 5416094"/>
              <a:gd name="connsiteX46" fmla="*/ 0 w 10515600"/>
              <a:gd name="connsiteY46" fmla="*/ 3276737 h 5416094"/>
              <a:gd name="connsiteX47" fmla="*/ 0 w 10515600"/>
              <a:gd name="connsiteY47" fmla="*/ 2599725 h 5416094"/>
              <a:gd name="connsiteX48" fmla="*/ 0 w 10515600"/>
              <a:gd name="connsiteY48" fmla="*/ 1922713 h 5416094"/>
              <a:gd name="connsiteX49" fmla="*/ 0 w 10515600"/>
              <a:gd name="connsiteY49" fmla="*/ 1299863 h 5416094"/>
              <a:gd name="connsiteX50" fmla="*/ 0 w 10515600"/>
              <a:gd name="connsiteY50" fmla="*/ 0 h 5416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0515600" h="5416094"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24919" y="196329"/>
                  <a:pt x="10549062" y="488432"/>
                  <a:pt x="10515600" y="785334"/>
                </a:cubicBezTo>
                <a:cubicBezTo>
                  <a:pt x="10482138" y="1082236"/>
                  <a:pt x="10536385" y="1323726"/>
                  <a:pt x="10515600" y="1516506"/>
                </a:cubicBezTo>
                <a:cubicBezTo>
                  <a:pt x="10494815" y="1709286"/>
                  <a:pt x="10546328" y="2097632"/>
                  <a:pt x="10515600" y="2247679"/>
                </a:cubicBezTo>
                <a:cubicBezTo>
                  <a:pt x="10484872" y="2397726"/>
                  <a:pt x="10491771" y="2577292"/>
                  <a:pt x="10515600" y="2762208"/>
                </a:cubicBezTo>
                <a:cubicBezTo>
                  <a:pt x="10539429" y="2947124"/>
                  <a:pt x="10511007" y="3105736"/>
                  <a:pt x="10515600" y="3330898"/>
                </a:cubicBezTo>
                <a:cubicBezTo>
                  <a:pt x="10520194" y="3556060"/>
                  <a:pt x="10497393" y="3882611"/>
                  <a:pt x="10515600" y="4062071"/>
                </a:cubicBezTo>
                <a:cubicBezTo>
                  <a:pt x="10533807" y="4241531"/>
                  <a:pt x="10544791" y="4505155"/>
                  <a:pt x="10515600" y="4684921"/>
                </a:cubicBezTo>
                <a:cubicBezTo>
                  <a:pt x="10486410" y="4864687"/>
                  <a:pt x="10497356" y="5246484"/>
                  <a:pt x="10515600" y="5416094"/>
                </a:cubicBezTo>
                <a:cubicBezTo>
                  <a:pt x="10245623" y="5445692"/>
                  <a:pt x="10029676" y="5415505"/>
                  <a:pt x="9753219" y="5416094"/>
                </a:cubicBezTo>
                <a:cubicBezTo>
                  <a:pt x="9476762" y="5416683"/>
                  <a:pt x="9553148" y="5422760"/>
                  <a:pt x="9411462" y="5416094"/>
                </a:cubicBezTo>
                <a:cubicBezTo>
                  <a:pt x="9269776" y="5409428"/>
                  <a:pt x="8927709" y="5385012"/>
                  <a:pt x="8754237" y="5416094"/>
                </a:cubicBezTo>
                <a:cubicBezTo>
                  <a:pt x="8580766" y="5447176"/>
                  <a:pt x="8413264" y="5410024"/>
                  <a:pt x="8307324" y="5416094"/>
                </a:cubicBezTo>
                <a:cubicBezTo>
                  <a:pt x="8201384" y="5422164"/>
                  <a:pt x="7912690" y="5421686"/>
                  <a:pt x="7544943" y="5416094"/>
                </a:cubicBezTo>
                <a:cubicBezTo>
                  <a:pt x="7177196" y="5410502"/>
                  <a:pt x="7304235" y="5418502"/>
                  <a:pt x="7098030" y="5416094"/>
                </a:cubicBezTo>
                <a:cubicBezTo>
                  <a:pt x="6891825" y="5413686"/>
                  <a:pt x="6541479" y="5434609"/>
                  <a:pt x="6335649" y="5416094"/>
                </a:cubicBezTo>
                <a:cubicBezTo>
                  <a:pt x="6129819" y="5397579"/>
                  <a:pt x="6106541" y="5402791"/>
                  <a:pt x="5993892" y="5416094"/>
                </a:cubicBezTo>
                <a:cubicBezTo>
                  <a:pt x="5881243" y="5429397"/>
                  <a:pt x="5545248" y="5437743"/>
                  <a:pt x="5231511" y="5416094"/>
                </a:cubicBezTo>
                <a:cubicBezTo>
                  <a:pt x="4917774" y="5394445"/>
                  <a:pt x="4963237" y="5426599"/>
                  <a:pt x="4784598" y="5416094"/>
                </a:cubicBezTo>
                <a:cubicBezTo>
                  <a:pt x="4605959" y="5405589"/>
                  <a:pt x="4605904" y="5406658"/>
                  <a:pt x="4442841" y="5416094"/>
                </a:cubicBezTo>
                <a:cubicBezTo>
                  <a:pt x="4279778" y="5425530"/>
                  <a:pt x="4177180" y="5426138"/>
                  <a:pt x="3995928" y="5416094"/>
                </a:cubicBezTo>
                <a:cubicBezTo>
                  <a:pt x="3814676" y="5406050"/>
                  <a:pt x="3516440" y="5429234"/>
                  <a:pt x="3233547" y="5416094"/>
                </a:cubicBezTo>
                <a:cubicBezTo>
                  <a:pt x="2950654" y="5402954"/>
                  <a:pt x="2884354" y="5436103"/>
                  <a:pt x="2786634" y="5416094"/>
                </a:cubicBezTo>
                <a:cubicBezTo>
                  <a:pt x="2688914" y="5396085"/>
                  <a:pt x="2522958" y="5423232"/>
                  <a:pt x="2444877" y="5416094"/>
                </a:cubicBezTo>
                <a:cubicBezTo>
                  <a:pt x="2366796" y="5408956"/>
                  <a:pt x="2104768" y="5395479"/>
                  <a:pt x="1997964" y="5416094"/>
                </a:cubicBezTo>
                <a:cubicBezTo>
                  <a:pt x="1891160" y="5436709"/>
                  <a:pt x="1573016" y="5412376"/>
                  <a:pt x="1445895" y="5416094"/>
                </a:cubicBezTo>
                <a:cubicBezTo>
                  <a:pt x="1318774" y="5419812"/>
                  <a:pt x="986443" y="5400529"/>
                  <a:pt x="788670" y="5416094"/>
                </a:cubicBezTo>
                <a:cubicBezTo>
                  <a:pt x="590897" y="5431659"/>
                  <a:pt x="363709" y="5381266"/>
                  <a:pt x="0" y="5416094"/>
                </a:cubicBezTo>
                <a:cubicBezTo>
                  <a:pt x="-22973" y="5218643"/>
                  <a:pt x="-26699" y="5010779"/>
                  <a:pt x="0" y="4630760"/>
                </a:cubicBezTo>
                <a:cubicBezTo>
                  <a:pt x="26699" y="4250741"/>
                  <a:pt x="-15389" y="4196664"/>
                  <a:pt x="0" y="3953749"/>
                </a:cubicBezTo>
                <a:cubicBezTo>
                  <a:pt x="15389" y="3710834"/>
                  <a:pt x="468" y="3611311"/>
                  <a:pt x="0" y="3276737"/>
                </a:cubicBezTo>
                <a:cubicBezTo>
                  <a:pt x="-468" y="2942163"/>
                  <a:pt x="15360" y="2781998"/>
                  <a:pt x="0" y="2599725"/>
                </a:cubicBezTo>
                <a:cubicBezTo>
                  <a:pt x="-15360" y="2417452"/>
                  <a:pt x="14816" y="2100232"/>
                  <a:pt x="0" y="1922713"/>
                </a:cubicBezTo>
                <a:cubicBezTo>
                  <a:pt x="-14816" y="1745194"/>
                  <a:pt x="-24648" y="1604167"/>
                  <a:pt x="0" y="1299863"/>
                </a:cubicBezTo>
                <a:cubicBezTo>
                  <a:pt x="24648" y="995559"/>
                  <a:pt x="2182" y="279525"/>
                  <a:pt x="0" y="0"/>
                </a:cubicBezTo>
                <a:close/>
              </a:path>
            </a:pathLst>
          </a:custGeom>
          <a:noFill/>
          <a:ln w="47625" cap="rnd">
            <a:solidFill>
              <a:srgbClr val="FFFFFF">
                <a:alpha val="75000"/>
              </a:srgbClr>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sketchy line">
            <a:extLst>
              <a:ext uri="{FF2B5EF4-FFF2-40B4-BE49-F238E27FC236}">
                <a16:creationId xmlns:a16="http://schemas.microsoft.com/office/drawing/2014/main" id="{4E87FCFB-2CCE-460D-B3DD-557C8BD1B9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419423"/>
            <a:ext cx="4243589" cy="18288"/>
          </a:xfrm>
          <a:custGeom>
            <a:avLst/>
            <a:gdLst>
              <a:gd name="connsiteX0" fmla="*/ 0 w 4243589"/>
              <a:gd name="connsiteY0" fmla="*/ 0 h 18288"/>
              <a:gd name="connsiteX1" fmla="*/ 563791 w 4243589"/>
              <a:gd name="connsiteY1" fmla="*/ 0 h 18288"/>
              <a:gd name="connsiteX2" fmla="*/ 1042710 w 4243589"/>
              <a:gd name="connsiteY2" fmla="*/ 0 h 18288"/>
              <a:gd name="connsiteX3" fmla="*/ 1564066 w 4243589"/>
              <a:gd name="connsiteY3" fmla="*/ 0 h 18288"/>
              <a:gd name="connsiteX4" fmla="*/ 2212729 w 4243589"/>
              <a:gd name="connsiteY4" fmla="*/ 0 h 18288"/>
              <a:gd name="connsiteX5" fmla="*/ 2776520 w 4243589"/>
              <a:gd name="connsiteY5" fmla="*/ 0 h 18288"/>
              <a:gd name="connsiteX6" fmla="*/ 3297875 w 4243589"/>
              <a:gd name="connsiteY6" fmla="*/ 0 h 18288"/>
              <a:gd name="connsiteX7" fmla="*/ 4243589 w 4243589"/>
              <a:gd name="connsiteY7" fmla="*/ 0 h 18288"/>
              <a:gd name="connsiteX8" fmla="*/ 4243589 w 4243589"/>
              <a:gd name="connsiteY8" fmla="*/ 18288 h 18288"/>
              <a:gd name="connsiteX9" fmla="*/ 3637362 w 4243589"/>
              <a:gd name="connsiteY9" fmla="*/ 18288 h 18288"/>
              <a:gd name="connsiteX10" fmla="*/ 3116007 w 4243589"/>
              <a:gd name="connsiteY10" fmla="*/ 18288 h 18288"/>
              <a:gd name="connsiteX11" fmla="*/ 2424908 w 4243589"/>
              <a:gd name="connsiteY11" fmla="*/ 18288 h 18288"/>
              <a:gd name="connsiteX12" fmla="*/ 1861117 w 4243589"/>
              <a:gd name="connsiteY12" fmla="*/ 18288 h 18288"/>
              <a:gd name="connsiteX13" fmla="*/ 1382198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3987" y="7429"/>
                  <a:pt x="4243569" y="10822"/>
                  <a:pt x="4243589" y="18288"/>
                </a:cubicBezTo>
                <a:cubicBezTo>
                  <a:pt x="4112949" y="-2855"/>
                  <a:pt x="3928037" y="1831"/>
                  <a:pt x="3637362" y="18288"/>
                </a:cubicBezTo>
                <a:cubicBezTo>
                  <a:pt x="3346687" y="34745"/>
                  <a:pt x="3254446" y="26669"/>
                  <a:pt x="3116007" y="18288"/>
                </a:cubicBezTo>
                <a:cubicBezTo>
                  <a:pt x="2977569" y="9907"/>
                  <a:pt x="2620228" y="28873"/>
                  <a:pt x="2424908" y="18288"/>
                </a:cubicBezTo>
                <a:cubicBezTo>
                  <a:pt x="2229588" y="7703"/>
                  <a:pt x="2088287" y="-3854"/>
                  <a:pt x="1861117" y="18288"/>
                </a:cubicBezTo>
                <a:cubicBezTo>
                  <a:pt x="1633947" y="40430"/>
                  <a:pt x="1502447" y="-871"/>
                  <a:pt x="1382198" y="18288"/>
                </a:cubicBezTo>
                <a:cubicBezTo>
                  <a:pt x="1261949" y="37447"/>
                  <a:pt x="1045440" y="28353"/>
                  <a:pt x="733535" y="18288"/>
                </a:cubicBezTo>
                <a:cubicBezTo>
                  <a:pt x="421630" y="8223"/>
                  <a:pt x="341257" y="-18359"/>
                  <a:pt x="0" y="18288"/>
                </a:cubicBezTo>
                <a:cubicBezTo>
                  <a:pt x="-591" y="13205"/>
                  <a:pt x="-663" y="6329"/>
                  <a:pt x="0" y="0"/>
                </a:cubicBezTo>
                <a:close/>
              </a:path>
              <a:path w="4243589" h="18288"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2703" y="5429"/>
                  <a:pt x="4244410" y="14046"/>
                  <a:pt x="4243589" y="18288"/>
                </a:cubicBezTo>
                <a:cubicBezTo>
                  <a:pt x="4130424" y="-1240"/>
                  <a:pt x="3932803" y="42249"/>
                  <a:pt x="3722234" y="18288"/>
                </a:cubicBezTo>
                <a:cubicBezTo>
                  <a:pt x="3511665" y="-5673"/>
                  <a:pt x="3269903" y="45994"/>
                  <a:pt x="3116007" y="18288"/>
                </a:cubicBezTo>
                <a:cubicBezTo>
                  <a:pt x="2962111" y="-9418"/>
                  <a:pt x="2744280" y="23224"/>
                  <a:pt x="2509780" y="18288"/>
                </a:cubicBezTo>
                <a:cubicBezTo>
                  <a:pt x="2275280" y="13352"/>
                  <a:pt x="2066059" y="43664"/>
                  <a:pt x="1945989" y="18288"/>
                </a:cubicBezTo>
                <a:cubicBezTo>
                  <a:pt x="1825919" y="-7088"/>
                  <a:pt x="1407329" y="12616"/>
                  <a:pt x="1254890" y="18288"/>
                </a:cubicBezTo>
                <a:cubicBezTo>
                  <a:pt x="1102451" y="23960"/>
                  <a:pt x="837950" y="31673"/>
                  <a:pt x="563791" y="18288"/>
                </a:cubicBezTo>
                <a:cubicBezTo>
                  <a:pt x="289632" y="4903"/>
                  <a:pt x="132768" y="7105"/>
                  <a:pt x="0" y="18288"/>
                </a:cubicBezTo>
                <a:cubicBezTo>
                  <a:pt x="668" y="13665"/>
                  <a:pt x="578" y="5675"/>
                  <a:pt x="0" y="0"/>
                </a:cubicBezTo>
                <a:close/>
              </a:path>
            </a:pathLst>
          </a:custGeom>
          <a:solidFill>
            <a:srgbClr val="FFFFFF">
              <a:alpha val="75000"/>
            </a:srgbClr>
          </a:solidFill>
          <a:ln w="41275" cap="rnd">
            <a:solidFill>
              <a:srgbClr val="FFFFFF">
                <a:alpha val="75000"/>
              </a:srgbClr>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763809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5" name="Slide Background Fill">
            <a:extLst>
              <a:ext uri="{FF2B5EF4-FFF2-40B4-BE49-F238E27FC236}">
                <a16:creationId xmlns:a16="http://schemas.microsoft.com/office/drawing/2014/main" id="{C7D023E4-8DE1-436E-9847-ED6A4B4B04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1"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6" name="Group 65">
            <a:extLst>
              <a:ext uri="{FF2B5EF4-FFF2-40B4-BE49-F238E27FC236}">
                <a16:creationId xmlns:a16="http://schemas.microsoft.com/office/drawing/2014/main" id="{519334DB-EC8F-4050-9C6E-F92B6A72DA2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848" y="0"/>
            <a:ext cx="12188949" cy="6858000"/>
            <a:chOff x="-2848" y="0"/>
            <a:chExt cx="12188949" cy="6858000"/>
          </a:xfrm>
        </p:grpSpPr>
        <p:sp>
          <p:nvSpPr>
            <p:cNvPr id="67" name="Color Cover">
              <a:extLst>
                <a:ext uri="{FF2B5EF4-FFF2-40B4-BE49-F238E27FC236}">
                  <a16:creationId xmlns:a16="http://schemas.microsoft.com/office/drawing/2014/main" id="{EA01B1DD-00B6-4407-827C-3F408B773B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848" y="0"/>
              <a:ext cx="12188949" cy="6858000"/>
            </a:xfrm>
            <a:prstGeom prst="rect">
              <a:avLst/>
            </a:prstGeom>
            <a:solidFill>
              <a:schemeClr val="accent5">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8" name="Color Cover">
              <a:extLst>
                <a:ext uri="{FF2B5EF4-FFF2-40B4-BE49-F238E27FC236}">
                  <a16:creationId xmlns:a16="http://schemas.microsoft.com/office/drawing/2014/main" id="{AF1D500A-77DB-437E-A54D-45B239D6D0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848" y="0"/>
              <a:ext cx="12188949" cy="6858000"/>
            </a:xfrm>
            <a:prstGeom prst="rect">
              <a:avLst/>
            </a:prstGeom>
            <a:solidFill>
              <a:schemeClr val="accent6">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70" name="Group 69">
            <a:extLst>
              <a:ext uri="{FF2B5EF4-FFF2-40B4-BE49-F238E27FC236}">
                <a16:creationId xmlns:a16="http://schemas.microsoft.com/office/drawing/2014/main" id="{3F87BA2A-0B66-4DEF-A04F-2CC1722572E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51279" y="598259"/>
            <a:ext cx="10889442" cy="5680742"/>
            <a:chOff x="651279" y="598259"/>
            <a:chExt cx="10889442" cy="5680742"/>
          </a:xfrm>
        </p:grpSpPr>
        <p:sp>
          <p:nvSpPr>
            <p:cNvPr id="71" name="Color">
              <a:extLst>
                <a:ext uri="{FF2B5EF4-FFF2-40B4-BE49-F238E27FC236}">
                  <a16:creationId xmlns:a16="http://schemas.microsoft.com/office/drawing/2014/main" id="{522B2F8C-7861-41DA-AB7F-C621655E4D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Color">
              <a:extLst>
                <a:ext uri="{FF2B5EF4-FFF2-40B4-BE49-F238E27FC236}">
                  <a16:creationId xmlns:a16="http://schemas.microsoft.com/office/drawing/2014/main" id="{90AE996F-5C1A-4DD0-B66D-9C837744AA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5" name="Immagine 4" descr="Immagine che contiene freccia&#10;&#10;Descrizione generata automaticamente">
            <a:extLst>
              <a:ext uri="{FF2B5EF4-FFF2-40B4-BE49-F238E27FC236}">
                <a16:creationId xmlns:a16="http://schemas.microsoft.com/office/drawing/2014/main" id="{A701371E-D874-46B1-B6CF-E70664C06F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74940" y="2438180"/>
            <a:ext cx="3181391" cy="3181391"/>
          </a:xfrm>
          <a:prstGeom prst="rect">
            <a:avLst/>
          </a:prstGeom>
        </p:spPr>
      </p:pic>
      <p:pic>
        <p:nvPicPr>
          <p:cNvPr id="7" name="Immagine 6" descr="Immagine che contiene testo, finestra&#10;&#10;Descrizione generata automaticamente">
            <a:extLst>
              <a:ext uri="{FF2B5EF4-FFF2-40B4-BE49-F238E27FC236}">
                <a16:creationId xmlns:a16="http://schemas.microsoft.com/office/drawing/2014/main" id="{A50728D9-DB10-40E0-B092-285904DDDF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40121" y="1840873"/>
            <a:ext cx="5297982" cy="4443140"/>
          </a:xfrm>
          <a:prstGeom prst="rect">
            <a:avLst/>
          </a:prstGeom>
          <a:ln>
            <a:noFill/>
          </a:ln>
          <a:effectLst>
            <a:outerShdw blurRad="292100" dist="139700" dir="2700000" algn="tl" rotWithShape="0">
              <a:srgbClr val="333333">
                <a:alpha val="65000"/>
              </a:srgbClr>
            </a:outerShdw>
          </a:effectLst>
        </p:spPr>
      </p:pic>
      <p:grpSp>
        <p:nvGrpSpPr>
          <p:cNvPr id="87" name="Group 73">
            <a:extLst>
              <a:ext uri="{FF2B5EF4-FFF2-40B4-BE49-F238E27FC236}">
                <a16:creationId xmlns:a16="http://schemas.microsoft.com/office/drawing/2014/main" id="{E27AF472-EAE3-4572-AB69-B92BD10DBC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848" y="0"/>
            <a:ext cx="12188952" cy="6858000"/>
            <a:chOff x="0" y="0"/>
            <a:chExt cx="12188952" cy="6858000"/>
          </a:xfrm>
        </p:grpSpPr>
        <p:sp>
          <p:nvSpPr>
            <p:cNvPr id="88" name="Freeform: Shape 74">
              <a:extLst>
                <a:ext uri="{FF2B5EF4-FFF2-40B4-BE49-F238E27FC236}">
                  <a16:creationId xmlns:a16="http://schemas.microsoft.com/office/drawing/2014/main" id="{BF4DB9D2-6215-420C-874C-82EADF8C6C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89" name="Freeform: Shape 75">
              <a:extLst>
                <a:ext uri="{FF2B5EF4-FFF2-40B4-BE49-F238E27FC236}">
                  <a16:creationId xmlns:a16="http://schemas.microsoft.com/office/drawing/2014/main" id="{1F003139-C97C-44FA-B139-32E4DFDCE9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90" name="Freeform: Shape 76">
              <a:extLst>
                <a:ext uri="{FF2B5EF4-FFF2-40B4-BE49-F238E27FC236}">
                  <a16:creationId xmlns:a16="http://schemas.microsoft.com/office/drawing/2014/main" id="{5CE4DD6E-8CEA-45EE-B630-DBC22144D8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91" name="Freeform: Shape 77">
              <a:extLst>
                <a:ext uri="{FF2B5EF4-FFF2-40B4-BE49-F238E27FC236}">
                  <a16:creationId xmlns:a16="http://schemas.microsoft.com/office/drawing/2014/main" id="{A4372F7F-AA3C-470B-AA61-7C35B7722C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92" name="Freeform: Shape 78">
              <a:extLst>
                <a:ext uri="{FF2B5EF4-FFF2-40B4-BE49-F238E27FC236}">
                  <a16:creationId xmlns:a16="http://schemas.microsoft.com/office/drawing/2014/main" id="{34B605BF-D199-43DD-9328-E99F2ADFC6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93" name="Freeform: Shape 79">
              <a:extLst>
                <a:ext uri="{FF2B5EF4-FFF2-40B4-BE49-F238E27FC236}">
                  <a16:creationId xmlns:a16="http://schemas.microsoft.com/office/drawing/2014/main" id="{E5D42A77-7336-4A35-8922-8098A16AA2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94" name="Freeform: Shape 80">
              <a:extLst>
                <a:ext uri="{FF2B5EF4-FFF2-40B4-BE49-F238E27FC236}">
                  <a16:creationId xmlns:a16="http://schemas.microsoft.com/office/drawing/2014/main" id="{7401EE7D-B85D-4C10-AB8C-71884EFB11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olo 1">
            <a:extLst>
              <a:ext uri="{FF2B5EF4-FFF2-40B4-BE49-F238E27FC236}">
                <a16:creationId xmlns:a16="http://schemas.microsoft.com/office/drawing/2014/main" id="{CEB003B4-308E-4D84-8616-549FD435C710}"/>
              </a:ext>
            </a:extLst>
          </p:cNvPr>
          <p:cNvSpPr>
            <a:spLocks noGrp="1"/>
          </p:cNvSpPr>
          <p:nvPr>
            <p:ph type="title"/>
          </p:nvPr>
        </p:nvSpPr>
        <p:spPr>
          <a:xfrm>
            <a:off x="1012644" y="1311772"/>
            <a:ext cx="4363224" cy="1059999"/>
          </a:xfrm>
        </p:spPr>
        <p:txBody>
          <a:bodyPr vert="horz" lIns="91440" tIns="45720" rIns="91440" bIns="45720" rtlCol="0" anchor="b">
            <a:normAutofit/>
          </a:bodyPr>
          <a:lstStyle/>
          <a:p>
            <a:r>
              <a:rPr lang="en-US" sz="4800" dirty="0">
                <a:solidFill>
                  <a:schemeClr val="bg1"/>
                </a:solidFill>
              </a:rPr>
              <a:t>ACGAN-MNIST-1</a:t>
            </a:r>
          </a:p>
        </p:txBody>
      </p:sp>
    </p:spTree>
    <p:extLst>
      <p:ext uri="{BB962C8B-B14F-4D97-AF65-F5344CB8AC3E}">
        <p14:creationId xmlns:p14="http://schemas.microsoft.com/office/powerpoint/2010/main" val="4135338006"/>
      </p:ext>
    </p:extLst>
  </p:cSld>
  <p:clrMapOvr>
    <a:masterClrMapping/>
  </p:clrMapOvr>
  <mc:AlternateContent xmlns:mc="http://schemas.openxmlformats.org/markup-compatibility/2006" xmlns:p14="http://schemas.microsoft.com/office/powerpoint/2010/main">
    <mc:Choice Requires="p14">
      <p:transition spd="slow" p14:dur="2000">
        <p14:gallery dir="l"/>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5" name="Slide Background Fill">
            <a:extLst>
              <a:ext uri="{FF2B5EF4-FFF2-40B4-BE49-F238E27FC236}">
                <a16:creationId xmlns:a16="http://schemas.microsoft.com/office/drawing/2014/main" id="{C7D023E4-8DE1-436E-9847-ED6A4B4B04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1"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6" name="Group 65">
            <a:extLst>
              <a:ext uri="{FF2B5EF4-FFF2-40B4-BE49-F238E27FC236}">
                <a16:creationId xmlns:a16="http://schemas.microsoft.com/office/drawing/2014/main" id="{519334DB-EC8F-4050-9C6E-F92B6A72DA2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848" y="0"/>
            <a:ext cx="12188949" cy="6858000"/>
            <a:chOff x="-2848" y="0"/>
            <a:chExt cx="12188949" cy="6858000"/>
          </a:xfrm>
        </p:grpSpPr>
        <p:sp>
          <p:nvSpPr>
            <p:cNvPr id="67" name="Color Cover">
              <a:extLst>
                <a:ext uri="{FF2B5EF4-FFF2-40B4-BE49-F238E27FC236}">
                  <a16:creationId xmlns:a16="http://schemas.microsoft.com/office/drawing/2014/main" id="{EA01B1DD-00B6-4407-827C-3F408B773B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848" y="0"/>
              <a:ext cx="12188949" cy="6858000"/>
            </a:xfrm>
            <a:prstGeom prst="rect">
              <a:avLst/>
            </a:prstGeom>
            <a:solidFill>
              <a:schemeClr val="accent5">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8" name="Color Cover">
              <a:extLst>
                <a:ext uri="{FF2B5EF4-FFF2-40B4-BE49-F238E27FC236}">
                  <a16:creationId xmlns:a16="http://schemas.microsoft.com/office/drawing/2014/main" id="{AF1D500A-77DB-437E-A54D-45B239D6D0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848" y="0"/>
              <a:ext cx="12188949" cy="6858000"/>
            </a:xfrm>
            <a:prstGeom prst="rect">
              <a:avLst/>
            </a:prstGeom>
            <a:solidFill>
              <a:schemeClr val="accent6">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70" name="Group 69">
            <a:extLst>
              <a:ext uri="{FF2B5EF4-FFF2-40B4-BE49-F238E27FC236}">
                <a16:creationId xmlns:a16="http://schemas.microsoft.com/office/drawing/2014/main" id="{3F87BA2A-0B66-4DEF-A04F-2CC1722572E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51279" y="598259"/>
            <a:ext cx="10889442" cy="5680742"/>
            <a:chOff x="651279" y="598259"/>
            <a:chExt cx="10889442" cy="5680742"/>
          </a:xfrm>
        </p:grpSpPr>
        <p:sp>
          <p:nvSpPr>
            <p:cNvPr id="71" name="Color">
              <a:extLst>
                <a:ext uri="{FF2B5EF4-FFF2-40B4-BE49-F238E27FC236}">
                  <a16:creationId xmlns:a16="http://schemas.microsoft.com/office/drawing/2014/main" id="{522B2F8C-7861-41DA-AB7F-C621655E4D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Color">
              <a:extLst>
                <a:ext uri="{FF2B5EF4-FFF2-40B4-BE49-F238E27FC236}">
                  <a16:creationId xmlns:a16="http://schemas.microsoft.com/office/drawing/2014/main" id="{90AE996F-5C1A-4DD0-B66D-9C837744AA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87" name="Group 73">
            <a:extLst>
              <a:ext uri="{FF2B5EF4-FFF2-40B4-BE49-F238E27FC236}">
                <a16:creationId xmlns:a16="http://schemas.microsoft.com/office/drawing/2014/main" id="{E27AF472-EAE3-4572-AB69-B92BD10DBC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848" y="0"/>
            <a:ext cx="12188952" cy="6858000"/>
            <a:chOff x="0" y="0"/>
            <a:chExt cx="12188952" cy="6858000"/>
          </a:xfrm>
        </p:grpSpPr>
        <p:sp>
          <p:nvSpPr>
            <p:cNvPr id="88" name="Freeform: Shape 74">
              <a:extLst>
                <a:ext uri="{FF2B5EF4-FFF2-40B4-BE49-F238E27FC236}">
                  <a16:creationId xmlns:a16="http://schemas.microsoft.com/office/drawing/2014/main" id="{BF4DB9D2-6215-420C-874C-82EADF8C6C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89" name="Freeform: Shape 75">
              <a:extLst>
                <a:ext uri="{FF2B5EF4-FFF2-40B4-BE49-F238E27FC236}">
                  <a16:creationId xmlns:a16="http://schemas.microsoft.com/office/drawing/2014/main" id="{1F003139-C97C-44FA-B139-32E4DFDCE9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90" name="Freeform: Shape 76">
              <a:extLst>
                <a:ext uri="{FF2B5EF4-FFF2-40B4-BE49-F238E27FC236}">
                  <a16:creationId xmlns:a16="http://schemas.microsoft.com/office/drawing/2014/main" id="{5CE4DD6E-8CEA-45EE-B630-DBC22144D8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91" name="Freeform: Shape 77">
              <a:extLst>
                <a:ext uri="{FF2B5EF4-FFF2-40B4-BE49-F238E27FC236}">
                  <a16:creationId xmlns:a16="http://schemas.microsoft.com/office/drawing/2014/main" id="{A4372F7F-AA3C-470B-AA61-7C35B7722C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92" name="Freeform: Shape 78">
              <a:extLst>
                <a:ext uri="{FF2B5EF4-FFF2-40B4-BE49-F238E27FC236}">
                  <a16:creationId xmlns:a16="http://schemas.microsoft.com/office/drawing/2014/main" id="{34B605BF-D199-43DD-9328-E99F2ADFC6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93" name="Freeform: Shape 79">
              <a:extLst>
                <a:ext uri="{FF2B5EF4-FFF2-40B4-BE49-F238E27FC236}">
                  <a16:creationId xmlns:a16="http://schemas.microsoft.com/office/drawing/2014/main" id="{E5D42A77-7336-4A35-8922-8098A16AA2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94" name="Freeform: Shape 80">
              <a:extLst>
                <a:ext uri="{FF2B5EF4-FFF2-40B4-BE49-F238E27FC236}">
                  <a16:creationId xmlns:a16="http://schemas.microsoft.com/office/drawing/2014/main" id="{7401EE7D-B85D-4C10-AB8C-71884EFB11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olo 1">
            <a:extLst>
              <a:ext uri="{FF2B5EF4-FFF2-40B4-BE49-F238E27FC236}">
                <a16:creationId xmlns:a16="http://schemas.microsoft.com/office/drawing/2014/main" id="{CEB003B4-308E-4D84-8616-549FD435C710}"/>
              </a:ext>
            </a:extLst>
          </p:cNvPr>
          <p:cNvSpPr>
            <a:spLocks noGrp="1"/>
          </p:cNvSpPr>
          <p:nvPr>
            <p:ph type="title"/>
          </p:nvPr>
        </p:nvSpPr>
        <p:spPr>
          <a:xfrm>
            <a:off x="1012644" y="1311772"/>
            <a:ext cx="4363224" cy="1059999"/>
          </a:xfrm>
        </p:spPr>
        <p:txBody>
          <a:bodyPr vert="horz" lIns="91440" tIns="45720" rIns="91440" bIns="45720" rtlCol="0" anchor="b">
            <a:normAutofit/>
          </a:bodyPr>
          <a:lstStyle/>
          <a:p>
            <a:r>
              <a:rPr lang="en-US" sz="4800" dirty="0">
                <a:solidFill>
                  <a:schemeClr val="bg1"/>
                </a:solidFill>
              </a:rPr>
              <a:t>ACGAN-MNIST-2</a:t>
            </a:r>
          </a:p>
        </p:txBody>
      </p:sp>
      <p:pic>
        <p:nvPicPr>
          <p:cNvPr id="4" name="Immagine 3" descr="Immagine che contiene freccia&#10;&#10;Descrizione generata automaticamente">
            <a:extLst>
              <a:ext uri="{FF2B5EF4-FFF2-40B4-BE49-F238E27FC236}">
                <a16:creationId xmlns:a16="http://schemas.microsoft.com/office/drawing/2014/main" id="{B6A9E253-D5CC-4AB6-883D-5101E007F6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2072" y="2400100"/>
            <a:ext cx="3257550" cy="3257550"/>
          </a:xfrm>
          <a:prstGeom prst="rect">
            <a:avLst/>
          </a:prstGeom>
        </p:spPr>
      </p:pic>
      <p:pic>
        <p:nvPicPr>
          <p:cNvPr id="8" name="Immagine 7" descr="Immagine che contiene testo, finestra&#10;&#10;Descrizione generata automaticamente">
            <a:extLst>
              <a:ext uri="{FF2B5EF4-FFF2-40B4-BE49-F238E27FC236}">
                <a16:creationId xmlns:a16="http://schemas.microsoft.com/office/drawing/2014/main" id="{25EB4A95-3709-4200-A2B4-AAD2E1BCFF8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37233" y="1797575"/>
            <a:ext cx="5092530" cy="448142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701238118"/>
      </p:ext>
    </p:extLst>
  </p:cSld>
  <p:clrMapOvr>
    <a:masterClrMapping/>
  </p:clrMapOvr>
  <mc:AlternateContent xmlns:mc="http://schemas.openxmlformats.org/markup-compatibility/2006" xmlns:p14="http://schemas.microsoft.com/office/powerpoint/2010/main">
    <mc:Choice Requires="p14">
      <p:transition spd="slow" p14:dur="1500">
        <p14:switch dir="r"/>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5" name="Slide Background Fill">
            <a:extLst>
              <a:ext uri="{FF2B5EF4-FFF2-40B4-BE49-F238E27FC236}">
                <a16:creationId xmlns:a16="http://schemas.microsoft.com/office/drawing/2014/main" id="{C7D023E4-8DE1-436E-9847-ED6A4B4B04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1"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6" name="Group 65">
            <a:extLst>
              <a:ext uri="{FF2B5EF4-FFF2-40B4-BE49-F238E27FC236}">
                <a16:creationId xmlns:a16="http://schemas.microsoft.com/office/drawing/2014/main" id="{519334DB-EC8F-4050-9C6E-F92B6A72DA2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848" y="0"/>
            <a:ext cx="12188949" cy="6858000"/>
            <a:chOff x="-2848" y="0"/>
            <a:chExt cx="12188949" cy="6858000"/>
          </a:xfrm>
        </p:grpSpPr>
        <p:sp>
          <p:nvSpPr>
            <p:cNvPr id="67" name="Color Cover">
              <a:extLst>
                <a:ext uri="{FF2B5EF4-FFF2-40B4-BE49-F238E27FC236}">
                  <a16:creationId xmlns:a16="http://schemas.microsoft.com/office/drawing/2014/main" id="{EA01B1DD-00B6-4407-827C-3F408B773B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848" y="0"/>
              <a:ext cx="12188949" cy="6858000"/>
            </a:xfrm>
            <a:prstGeom prst="rect">
              <a:avLst/>
            </a:prstGeom>
            <a:solidFill>
              <a:schemeClr val="accent5">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8" name="Color Cover">
              <a:extLst>
                <a:ext uri="{FF2B5EF4-FFF2-40B4-BE49-F238E27FC236}">
                  <a16:creationId xmlns:a16="http://schemas.microsoft.com/office/drawing/2014/main" id="{AF1D500A-77DB-437E-A54D-45B239D6D0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848" y="0"/>
              <a:ext cx="12188949" cy="6858000"/>
            </a:xfrm>
            <a:prstGeom prst="rect">
              <a:avLst/>
            </a:prstGeom>
            <a:solidFill>
              <a:schemeClr val="accent6">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70" name="Group 69">
            <a:extLst>
              <a:ext uri="{FF2B5EF4-FFF2-40B4-BE49-F238E27FC236}">
                <a16:creationId xmlns:a16="http://schemas.microsoft.com/office/drawing/2014/main" id="{3F87BA2A-0B66-4DEF-A04F-2CC1722572E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51279" y="598259"/>
            <a:ext cx="10889442" cy="5680742"/>
            <a:chOff x="651279" y="598259"/>
            <a:chExt cx="10889442" cy="5680742"/>
          </a:xfrm>
        </p:grpSpPr>
        <p:sp>
          <p:nvSpPr>
            <p:cNvPr id="71" name="Color">
              <a:extLst>
                <a:ext uri="{FF2B5EF4-FFF2-40B4-BE49-F238E27FC236}">
                  <a16:creationId xmlns:a16="http://schemas.microsoft.com/office/drawing/2014/main" id="{522B2F8C-7861-41DA-AB7F-C621655E4D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Color">
              <a:extLst>
                <a:ext uri="{FF2B5EF4-FFF2-40B4-BE49-F238E27FC236}">
                  <a16:creationId xmlns:a16="http://schemas.microsoft.com/office/drawing/2014/main" id="{90AE996F-5C1A-4DD0-B66D-9C837744AA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87" name="Group 73">
            <a:extLst>
              <a:ext uri="{FF2B5EF4-FFF2-40B4-BE49-F238E27FC236}">
                <a16:creationId xmlns:a16="http://schemas.microsoft.com/office/drawing/2014/main" id="{E27AF472-EAE3-4572-AB69-B92BD10DBC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848" y="0"/>
            <a:ext cx="12188952" cy="6858000"/>
            <a:chOff x="0" y="0"/>
            <a:chExt cx="12188952" cy="6858000"/>
          </a:xfrm>
        </p:grpSpPr>
        <p:sp>
          <p:nvSpPr>
            <p:cNvPr id="88" name="Freeform: Shape 74">
              <a:extLst>
                <a:ext uri="{FF2B5EF4-FFF2-40B4-BE49-F238E27FC236}">
                  <a16:creationId xmlns:a16="http://schemas.microsoft.com/office/drawing/2014/main" id="{BF4DB9D2-6215-420C-874C-82EADF8C6C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89" name="Freeform: Shape 75">
              <a:extLst>
                <a:ext uri="{FF2B5EF4-FFF2-40B4-BE49-F238E27FC236}">
                  <a16:creationId xmlns:a16="http://schemas.microsoft.com/office/drawing/2014/main" id="{1F003139-C97C-44FA-B139-32E4DFDCE9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90" name="Freeform: Shape 76">
              <a:extLst>
                <a:ext uri="{FF2B5EF4-FFF2-40B4-BE49-F238E27FC236}">
                  <a16:creationId xmlns:a16="http://schemas.microsoft.com/office/drawing/2014/main" id="{5CE4DD6E-8CEA-45EE-B630-DBC22144D8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91" name="Freeform: Shape 77">
              <a:extLst>
                <a:ext uri="{FF2B5EF4-FFF2-40B4-BE49-F238E27FC236}">
                  <a16:creationId xmlns:a16="http://schemas.microsoft.com/office/drawing/2014/main" id="{A4372F7F-AA3C-470B-AA61-7C35B7722C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92" name="Freeform: Shape 78">
              <a:extLst>
                <a:ext uri="{FF2B5EF4-FFF2-40B4-BE49-F238E27FC236}">
                  <a16:creationId xmlns:a16="http://schemas.microsoft.com/office/drawing/2014/main" id="{34B605BF-D199-43DD-9328-E99F2ADFC6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93" name="Freeform: Shape 79">
              <a:extLst>
                <a:ext uri="{FF2B5EF4-FFF2-40B4-BE49-F238E27FC236}">
                  <a16:creationId xmlns:a16="http://schemas.microsoft.com/office/drawing/2014/main" id="{E5D42A77-7336-4A35-8922-8098A16AA2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94" name="Freeform: Shape 80">
              <a:extLst>
                <a:ext uri="{FF2B5EF4-FFF2-40B4-BE49-F238E27FC236}">
                  <a16:creationId xmlns:a16="http://schemas.microsoft.com/office/drawing/2014/main" id="{7401EE7D-B85D-4C10-AB8C-71884EFB11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olo 1">
            <a:extLst>
              <a:ext uri="{FF2B5EF4-FFF2-40B4-BE49-F238E27FC236}">
                <a16:creationId xmlns:a16="http://schemas.microsoft.com/office/drawing/2014/main" id="{CEB003B4-308E-4D84-8616-549FD435C710}"/>
              </a:ext>
            </a:extLst>
          </p:cNvPr>
          <p:cNvSpPr>
            <a:spLocks noGrp="1"/>
          </p:cNvSpPr>
          <p:nvPr>
            <p:ph type="title"/>
          </p:nvPr>
        </p:nvSpPr>
        <p:spPr>
          <a:xfrm>
            <a:off x="1012644" y="1311772"/>
            <a:ext cx="4363224" cy="1059999"/>
          </a:xfrm>
        </p:spPr>
        <p:txBody>
          <a:bodyPr vert="horz" lIns="91440" tIns="45720" rIns="91440" bIns="45720" rtlCol="0" anchor="b">
            <a:normAutofit fontScale="90000"/>
          </a:bodyPr>
          <a:lstStyle/>
          <a:p>
            <a:r>
              <a:rPr lang="en-US" sz="4800" dirty="0">
                <a:solidFill>
                  <a:schemeClr val="bg1"/>
                </a:solidFill>
              </a:rPr>
              <a:t>ACGAN-CIFAR10-1</a:t>
            </a:r>
          </a:p>
        </p:txBody>
      </p:sp>
      <p:pic>
        <p:nvPicPr>
          <p:cNvPr id="5" name="Immagine 4" descr="Immagine che contiene testo&#10;&#10;Descrizione generata automaticamente">
            <a:extLst>
              <a:ext uri="{FF2B5EF4-FFF2-40B4-BE49-F238E27FC236}">
                <a16:creationId xmlns:a16="http://schemas.microsoft.com/office/drawing/2014/main" id="{BDE6D94E-F5FD-4514-BB6C-D1B2C0758E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6648" y="2371771"/>
            <a:ext cx="3617634" cy="3617634"/>
          </a:xfrm>
          <a:prstGeom prst="rect">
            <a:avLst/>
          </a:prstGeom>
        </p:spPr>
      </p:pic>
      <p:pic>
        <p:nvPicPr>
          <p:cNvPr id="7" name="Immagine 6" descr="Immagine che contiene testo, finestra&#10;&#10;Descrizione generata automaticamente">
            <a:extLst>
              <a:ext uri="{FF2B5EF4-FFF2-40B4-BE49-F238E27FC236}">
                <a16:creationId xmlns:a16="http://schemas.microsoft.com/office/drawing/2014/main" id="{48B93E65-6F1D-44CA-A9AF-0CE0182A2C5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37233" y="1809946"/>
            <a:ext cx="5093408" cy="446905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891777701"/>
      </p:ext>
    </p:extLst>
  </p:cSld>
  <p:clrMapOvr>
    <a:masterClrMapping/>
  </p:clrMapOvr>
  <mc:AlternateContent xmlns:mc="http://schemas.openxmlformats.org/markup-compatibility/2006" xmlns:p14="http://schemas.microsoft.com/office/powerpoint/2010/main">
    <mc:Choice Requires="p14">
      <p:transition spd="slow" p14:dur="2000">
        <p14:prism isInverted="1"/>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5" name="Slide Background Fill">
            <a:extLst>
              <a:ext uri="{FF2B5EF4-FFF2-40B4-BE49-F238E27FC236}">
                <a16:creationId xmlns:a16="http://schemas.microsoft.com/office/drawing/2014/main" id="{C7D023E4-8DE1-436E-9847-ED6A4B4B04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1"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6" name="Group 65">
            <a:extLst>
              <a:ext uri="{FF2B5EF4-FFF2-40B4-BE49-F238E27FC236}">
                <a16:creationId xmlns:a16="http://schemas.microsoft.com/office/drawing/2014/main" id="{519334DB-EC8F-4050-9C6E-F92B6A72DA2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848" y="0"/>
            <a:ext cx="12188949" cy="6858000"/>
            <a:chOff x="-2848" y="0"/>
            <a:chExt cx="12188949" cy="6858000"/>
          </a:xfrm>
        </p:grpSpPr>
        <p:sp>
          <p:nvSpPr>
            <p:cNvPr id="67" name="Color Cover">
              <a:extLst>
                <a:ext uri="{FF2B5EF4-FFF2-40B4-BE49-F238E27FC236}">
                  <a16:creationId xmlns:a16="http://schemas.microsoft.com/office/drawing/2014/main" id="{EA01B1DD-00B6-4407-827C-3F408B773B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848" y="0"/>
              <a:ext cx="12188949" cy="6858000"/>
            </a:xfrm>
            <a:prstGeom prst="rect">
              <a:avLst/>
            </a:prstGeom>
            <a:solidFill>
              <a:schemeClr val="accent5">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8" name="Color Cover">
              <a:extLst>
                <a:ext uri="{FF2B5EF4-FFF2-40B4-BE49-F238E27FC236}">
                  <a16:creationId xmlns:a16="http://schemas.microsoft.com/office/drawing/2014/main" id="{AF1D500A-77DB-437E-A54D-45B239D6D0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848" y="0"/>
              <a:ext cx="12188949" cy="6858000"/>
            </a:xfrm>
            <a:prstGeom prst="rect">
              <a:avLst/>
            </a:prstGeom>
            <a:solidFill>
              <a:schemeClr val="accent6">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70" name="Group 69">
            <a:extLst>
              <a:ext uri="{FF2B5EF4-FFF2-40B4-BE49-F238E27FC236}">
                <a16:creationId xmlns:a16="http://schemas.microsoft.com/office/drawing/2014/main" id="{3F87BA2A-0B66-4DEF-A04F-2CC1722572E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51279" y="598259"/>
            <a:ext cx="10889442" cy="5680742"/>
            <a:chOff x="651279" y="598259"/>
            <a:chExt cx="10889442" cy="5680742"/>
          </a:xfrm>
        </p:grpSpPr>
        <p:sp>
          <p:nvSpPr>
            <p:cNvPr id="71" name="Color">
              <a:extLst>
                <a:ext uri="{FF2B5EF4-FFF2-40B4-BE49-F238E27FC236}">
                  <a16:creationId xmlns:a16="http://schemas.microsoft.com/office/drawing/2014/main" id="{522B2F8C-7861-41DA-AB7F-C621655E4D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Color">
              <a:extLst>
                <a:ext uri="{FF2B5EF4-FFF2-40B4-BE49-F238E27FC236}">
                  <a16:creationId xmlns:a16="http://schemas.microsoft.com/office/drawing/2014/main" id="{90AE996F-5C1A-4DD0-B66D-9C837744AA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87" name="Group 73">
            <a:extLst>
              <a:ext uri="{FF2B5EF4-FFF2-40B4-BE49-F238E27FC236}">
                <a16:creationId xmlns:a16="http://schemas.microsoft.com/office/drawing/2014/main" id="{E27AF472-EAE3-4572-AB69-B92BD10DBC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848" y="0"/>
            <a:ext cx="12188952" cy="6858000"/>
            <a:chOff x="0" y="0"/>
            <a:chExt cx="12188952" cy="6858000"/>
          </a:xfrm>
        </p:grpSpPr>
        <p:sp>
          <p:nvSpPr>
            <p:cNvPr id="88" name="Freeform: Shape 74">
              <a:extLst>
                <a:ext uri="{FF2B5EF4-FFF2-40B4-BE49-F238E27FC236}">
                  <a16:creationId xmlns:a16="http://schemas.microsoft.com/office/drawing/2014/main" id="{BF4DB9D2-6215-420C-874C-82EADF8C6C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89" name="Freeform: Shape 75">
              <a:extLst>
                <a:ext uri="{FF2B5EF4-FFF2-40B4-BE49-F238E27FC236}">
                  <a16:creationId xmlns:a16="http://schemas.microsoft.com/office/drawing/2014/main" id="{1F003139-C97C-44FA-B139-32E4DFDCE9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90" name="Freeform: Shape 76">
              <a:extLst>
                <a:ext uri="{FF2B5EF4-FFF2-40B4-BE49-F238E27FC236}">
                  <a16:creationId xmlns:a16="http://schemas.microsoft.com/office/drawing/2014/main" id="{5CE4DD6E-8CEA-45EE-B630-DBC22144D8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91" name="Freeform: Shape 77">
              <a:extLst>
                <a:ext uri="{FF2B5EF4-FFF2-40B4-BE49-F238E27FC236}">
                  <a16:creationId xmlns:a16="http://schemas.microsoft.com/office/drawing/2014/main" id="{A4372F7F-AA3C-470B-AA61-7C35B7722C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92" name="Freeform: Shape 78">
              <a:extLst>
                <a:ext uri="{FF2B5EF4-FFF2-40B4-BE49-F238E27FC236}">
                  <a16:creationId xmlns:a16="http://schemas.microsoft.com/office/drawing/2014/main" id="{34B605BF-D199-43DD-9328-E99F2ADFC6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93" name="Freeform: Shape 79">
              <a:extLst>
                <a:ext uri="{FF2B5EF4-FFF2-40B4-BE49-F238E27FC236}">
                  <a16:creationId xmlns:a16="http://schemas.microsoft.com/office/drawing/2014/main" id="{E5D42A77-7336-4A35-8922-8098A16AA2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94" name="Freeform: Shape 80">
              <a:extLst>
                <a:ext uri="{FF2B5EF4-FFF2-40B4-BE49-F238E27FC236}">
                  <a16:creationId xmlns:a16="http://schemas.microsoft.com/office/drawing/2014/main" id="{7401EE7D-B85D-4C10-AB8C-71884EFB11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olo 1">
            <a:extLst>
              <a:ext uri="{FF2B5EF4-FFF2-40B4-BE49-F238E27FC236}">
                <a16:creationId xmlns:a16="http://schemas.microsoft.com/office/drawing/2014/main" id="{CEB003B4-308E-4D84-8616-549FD435C710}"/>
              </a:ext>
            </a:extLst>
          </p:cNvPr>
          <p:cNvSpPr>
            <a:spLocks noGrp="1"/>
          </p:cNvSpPr>
          <p:nvPr>
            <p:ph type="title"/>
          </p:nvPr>
        </p:nvSpPr>
        <p:spPr>
          <a:xfrm>
            <a:off x="1012644" y="1181148"/>
            <a:ext cx="4363224" cy="1059999"/>
          </a:xfrm>
        </p:spPr>
        <p:txBody>
          <a:bodyPr vert="horz" lIns="91440" tIns="45720" rIns="91440" bIns="45720" rtlCol="0" anchor="b">
            <a:normAutofit fontScale="90000"/>
          </a:bodyPr>
          <a:lstStyle/>
          <a:p>
            <a:r>
              <a:rPr lang="en-US" sz="4800" dirty="0">
                <a:solidFill>
                  <a:schemeClr val="bg1"/>
                </a:solidFill>
              </a:rPr>
              <a:t>ACGAN-CIFAR10-2</a:t>
            </a:r>
          </a:p>
        </p:txBody>
      </p:sp>
      <p:pic>
        <p:nvPicPr>
          <p:cNvPr id="4" name="Immagine 3" descr="Immagine che contiene testo, diverso, colorato&#10;&#10;Descrizione generata automaticamente">
            <a:extLst>
              <a:ext uri="{FF2B5EF4-FFF2-40B4-BE49-F238E27FC236}">
                <a16:creationId xmlns:a16="http://schemas.microsoft.com/office/drawing/2014/main" id="{AA5CA9F0-692E-4C06-BDDC-7F20B83BE2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0127" y="2271291"/>
            <a:ext cx="3835737" cy="3835737"/>
          </a:xfrm>
          <a:prstGeom prst="rect">
            <a:avLst/>
          </a:prstGeom>
        </p:spPr>
      </p:pic>
      <p:pic>
        <p:nvPicPr>
          <p:cNvPr id="8" name="Immagine 7" descr="Immagine che contiene testo, finestra&#10;&#10;Descrizione generata automaticamente">
            <a:extLst>
              <a:ext uri="{FF2B5EF4-FFF2-40B4-BE49-F238E27FC236}">
                <a16:creationId xmlns:a16="http://schemas.microsoft.com/office/drawing/2014/main" id="{98F44313-182E-45A6-8961-F3EC77ACF5F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5107" y="1813942"/>
            <a:ext cx="4899084" cy="444397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285469534"/>
      </p:ext>
    </p:extLst>
  </p:cSld>
  <p:clrMapOvr>
    <a:masterClrMapping/>
  </p:clrMapOvr>
  <mc:AlternateContent xmlns:mc="http://schemas.openxmlformats.org/markup-compatibility/2006" xmlns:p14="http://schemas.microsoft.com/office/powerpoint/2010/main">
    <mc:Choice Requires="p14">
      <p:transition spd="slow" p14:dur="2000">
        <p14:prism isContent="1" isInverted="1"/>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Freeform: Shape 28">
            <a:extLst>
              <a:ext uri="{FF2B5EF4-FFF2-40B4-BE49-F238E27FC236}">
                <a16:creationId xmlns:a16="http://schemas.microsoft.com/office/drawing/2014/main" id="{42285737-90EE-47DC-AC80-8AE156B119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 y="-1"/>
            <a:ext cx="4403709" cy="6858001"/>
          </a:xfrm>
          <a:custGeom>
            <a:avLst/>
            <a:gdLst>
              <a:gd name="connsiteX0" fmla="*/ 3223890 w 4403709"/>
              <a:gd name="connsiteY0" fmla="*/ 6858001 h 6858001"/>
              <a:gd name="connsiteX1" fmla="*/ 4101908 w 4403709"/>
              <a:gd name="connsiteY1" fmla="*/ 6858001 h 6858001"/>
              <a:gd name="connsiteX2" fmla="*/ 3254950 w 4403709"/>
              <a:gd name="connsiteY2" fmla="*/ 1599356 h 6858001"/>
              <a:gd name="connsiteX3" fmla="*/ 3254950 w 4403709"/>
              <a:gd name="connsiteY3" fmla="*/ 1594062 h 6858001"/>
              <a:gd name="connsiteX4" fmla="*/ 4403709 w 4403709"/>
              <a:gd name="connsiteY4" fmla="*/ 0 h 6858001"/>
              <a:gd name="connsiteX5" fmla="*/ 3254950 w 4403709"/>
              <a:gd name="connsiteY5" fmla="*/ 0 h 6858001"/>
              <a:gd name="connsiteX6" fmla="*/ 2903520 w 4403709"/>
              <a:gd name="connsiteY6" fmla="*/ 0 h 6858001"/>
              <a:gd name="connsiteX7" fmla="*/ 0 w 4403709"/>
              <a:gd name="connsiteY7" fmla="*/ 0 h 6858001"/>
              <a:gd name="connsiteX8" fmla="*/ 0 w 4403709"/>
              <a:gd name="connsiteY8" fmla="*/ 6858000 h 6858001"/>
              <a:gd name="connsiteX9" fmla="*/ 3223890 w 4403709"/>
              <a:gd name="connsiteY9" fmla="*/ 685800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03709" h="6858001">
                <a:moveTo>
                  <a:pt x="3223890" y="6858001"/>
                </a:moveTo>
                <a:lnTo>
                  <a:pt x="4101908" y="6858001"/>
                </a:lnTo>
                <a:lnTo>
                  <a:pt x="3254950" y="1599356"/>
                </a:lnTo>
                <a:lnTo>
                  <a:pt x="3254950" y="1594062"/>
                </a:lnTo>
                <a:lnTo>
                  <a:pt x="4403709" y="0"/>
                </a:lnTo>
                <a:lnTo>
                  <a:pt x="3254950" y="0"/>
                </a:lnTo>
                <a:lnTo>
                  <a:pt x="2903520" y="0"/>
                </a:lnTo>
                <a:lnTo>
                  <a:pt x="0" y="0"/>
                </a:lnTo>
                <a:lnTo>
                  <a:pt x="0" y="6858000"/>
                </a:lnTo>
                <a:lnTo>
                  <a:pt x="3223890" y="6858000"/>
                </a:lnTo>
                <a:close/>
              </a:path>
            </a:pathLst>
          </a:custGeom>
          <a:ln>
            <a:noFill/>
          </a:ln>
        </p:spPr>
        <p:style>
          <a:lnRef idx="2">
            <a:schemeClr val="accent1">
              <a:shade val="50000"/>
            </a:schemeClr>
          </a:lnRef>
          <a:fillRef idx="1002">
            <a:schemeClr val="dk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31" name="Group 30">
            <a:extLst>
              <a:ext uri="{FF2B5EF4-FFF2-40B4-BE49-F238E27FC236}">
                <a16:creationId xmlns:a16="http://schemas.microsoft.com/office/drawing/2014/main" id="{B57BDC17-F1B3-455F-BBF1-680AA1F25C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315292" y="0"/>
            <a:ext cx="2436813" cy="6858001"/>
            <a:chOff x="1320800" y="0"/>
            <a:chExt cx="2436813" cy="6858001"/>
          </a:xfrm>
        </p:grpSpPr>
        <p:sp>
          <p:nvSpPr>
            <p:cNvPr id="32" name="Freeform 6">
              <a:extLst>
                <a:ext uri="{FF2B5EF4-FFF2-40B4-BE49-F238E27FC236}">
                  <a16:creationId xmlns:a16="http://schemas.microsoft.com/office/drawing/2014/main" id="{64E2FA9A-FEF7-4501-B0EB-5E45EDD217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33" name="Freeform 7">
              <a:extLst>
                <a:ext uri="{FF2B5EF4-FFF2-40B4-BE49-F238E27FC236}">
                  <a16:creationId xmlns:a16="http://schemas.microsoft.com/office/drawing/2014/main" id="{BC38192B-B4CB-47D4-A3B1-10010247F1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rgbClr val="595959"/>
            </a:solidFill>
            <a:ln>
              <a:noFill/>
            </a:ln>
          </p:spPr>
        </p:sp>
        <p:sp>
          <p:nvSpPr>
            <p:cNvPr id="34" name="Freeform 8">
              <a:extLst>
                <a:ext uri="{FF2B5EF4-FFF2-40B4-BE49-F238E27FC236}">
                  <a16:creationId xmlns:a16="http://schemas.microsoft.com/office/drawing/2014/main" id="{96330E33-E171-4B0F-82B5-AF7230399B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rgbClr val="262626"/>
            </a:solidFill>
            <a:ln>
              <a:noFill/>
            </a:ln>
          </p:spPr>
        </p:sp>
        <p:sp>
          <p:nvSpPr>
            <p:cNvPr id="35" name="Freeform 9">
              <a:extLst>
                <a:ext uri="{FF2B5EF4-FFF2-40B4-BE49-F238E27FC236}">
                  <a16:creationId xmlns:a16="http://schemas.microsoft.com/office/drawing/2014/main" id="{332B1723-69BF-42D7-B757-0FA059E152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36" name="Freeform 10">
              <a:extLst>
                <a:ext uri="{FF2B5EF4-FFF2-40B4-BE49-F238E27FC236}">
                  <a16:creationId xmlns:a16="http://schemas.microsoft.com/office/drawing/2014/main" id="{F115D62D-1E96-48D1-A78D-D370A0BFB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37" name="Freeform 11">
              <a:extLst>
                <a:ext uri="{FF2B5EF4-FFF2-40B4-BE49-F238E27FC236}">
                  <a16:creationId xmlns:a16="http://schemas.microsoft.com/office/drawing/2014/main" id="{91C2876A-169D-4822-A766-C00578C88B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rgbClr val="404040"/>
            </a:solidFill>
            <a:ln>
              <a:noFill/>
            </a:ln>
          </p:spPr>
        </p:sp>
      </p:grpSp>
      <p:sp>
        <p:nvSpPr>
          <p:cNvPr id="4" name="CasellaDiTesto 3">
            <a:extLst>
              <a:ext uri="{FF2B5EF4-FFF2-40B4-BE49-F238E27FC236}">
                <a16:creationId xmlns:a16="http://schemas.microsoft.com/office/drawing/2014/main" id="{BD60AC36-7020-483E-AE5E-1E405E32D0BF}"/>
              </a:ext>
            </a:extLst>
          </p:cNvPr>
          <p:cNvSpPr txBox="1"/>
          <p:nvPr/>
        </p:nvSpPr>
        <p:spPr>
          <a:xfrm>
            <a:off x="283877" y="385763"/>
            <a:ext cx="3414128" cy="5105400"/>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000" kern="1200" dirty="0">
                <a:solidFill>
                  <a:srgbClr val="FFFFFF"/>
                </a:solidFill>
                <a:latin typeface="+mj-lt"/>
                <a:ea typeface="+mj-ea"/>
                <a:cs typeface="+mj-cs"/>
              </a:rPr>
              <a:t>CONCLUSIONS</a:t>
            </a:r>
          </a:p>
        </p:txBody>
      </p:sp>
      <p:graphicFrame>
        <p:nvGraphicFramePr>
          <p:cNvPr id="24" name="CasellaDiTesto 4">
            <a:extLst>
              <a:ext uri="{FF2B5EF4-FFF2-40B4-BE49-F238E27FC236}">
                <a16:creationId xmlns:a16="http://schemas.microsoft.com/office/drawing/2014/main" id="{F5DBCC77-7413-4885-8429-0FE7BB3F1BCD}"/>
              </a:ext>
            </a:extLst>
          </p:cNvPr>
          <p:cNvGraphicFramePr/>
          <p:nvPr>
            <p:extLst>
              <p:ext uri="{D42A27DB-BD31-4B8C-83A1-F6EECF244321}">
                <p14:modId xmlns:p14="http://schemas.microsoft.com/office/powerpoint/2010/main" val="3511680336"/>
              </p:ext>
            </p:extLst>
          </p:nvPr>
        </p:nvGraphicFramePr>
        <p:xfrm>
          <a:off x="5010150" y="685800"/>
          <a:ext cx="6492875" cy="5105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0167630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descr="Diabetes PowerPoint Thank You Slide - SlideModel">
            <a:extLst>
              <a:ext uri="{FF2B5EF4-FFF2-40B4-BE49-F238E27FC236}">
                <a16:creationId xmlns:a16="http://schemas.microsoft.com/office/drawing/2014/main" id="{46AD60B6-E5CA-4789-8369-3DFEC63560B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6196916"/>
      </p:ext>
    </p:extLst>
  </p:cSld>
  <p:clrMapOvr>
    <a:masterClrMapping/>
  </p:clrMapOvr>
  <p:transition spd="slow">
    <p:randomBar dir="vert"/>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Immagine 4" descr="Immagine che contiene testo&#10;&#10;Descrizione generata automaticamente">
            <a:extLst>
              <a:ext uri="{FF2B5EF4-FFF2-40B4-BE49-F238E27FC236}">
                <a16:creationId xmlns:a16="http://schemas.microsoft.com/office/drawing/2014/main" id="{2C0C1C79-1FDD-45AD-A2DE-80B3623546FA}"/>
              </a:ext>
            </a:extLst>
          </p:cNvPr>
          <p:cNvPicPr/>
          <p:nvPr/>
        </p:nvPicPr>
        <p:blipFill rotWithShape="1">
          <a:blip r:embed="rId2"/>
          <a:srcRect/>
          <a:stretch/>
        </p:blipFill>
        <p:spPr>
          <a:xfrm>
            <a:off x="0" y="0"/>
            <a:ext cx="12191980" cy="6857990"/>
          </a:xfrm>
          <a:prstGeom prst="rect">
            <a:avLst/>
          </a:prstGeom>
        </p:spPr>
      </p:pic>
      <p:sp>
        <p:nvSpPr>
          <p:cNvPr id="24" name="Freeform: Shape 9">
            <a:extLst>
              <a:ext uri="{FF2B5EF4-FFF2-40B4-BE49-F238E27FC236}">
                <a16:creationId xmlns:a16="http://schemas.microsoft.com/office/drawing/2014/main" id="{8FF5081D-6F37-4BB4-B5EA-A116923589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custGeom>
            <a:avLst/>
            <a:gdLst>
              <a:gd name="connsiteX0" fmla="*/ 643467 w 12192000"/>
              <a:gd name="connsiteY0" fmla="*/ 643467 h 6858000"/>
              <a:gd name="connsiteX1" fmla="*/ 643467 w 12192000"/>
              <a:gd name="connsiteY1" fmla="*/ 6214533 h 6858000"/>
              <a:gd name="connsiteX2" fmla="*/ 11548533 w 12192000"/>
              <a:gd name="connsiteY2" fmla="*/ 6214533 h 6858000"/>
              <a:gd name="connsiteX3" fmla="*/ 11548533 w 12192000"/>
              <a:gd name="connsiteY3" fmla="*/ 643467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643467" y="643467"/>
                </a:moveTo>
                <a:lnTo>
                  <a:pt x="643467" y="6214533"/>
                </a:lnTo>
                <a:lnTo>
                  <a:pt x="11548533" y="6214533"/>
                </a:lnTo>
                <a:lnTo>
                  <a:pt x="11548533" y="643467"/>
                </a:lnTo>
                <a:close/>
                <a:moveTo>
                  <a:pt x="0" y="0"/>
                </a:moveTo>
                <a:lnTo>
                  <a:pt x="12192000" y="0"/>
                </a:lnTo>
                <a:lnTo>
                  <a:pt x="12192000" y="6858000"/>
                </a:lnTo>
                <a:lnTo>
                  <a:pt x="0" y="6858000"/>
                </a:lnTo>
                <a:close/>
              </a:path>
            </a:pathLst>
          </a:custGeom>
          <a:solidFill>
            <a:schemeClr val="tx1">
              <a:lumMod val="85000"/>
              <a:lumOff val="1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11">
            <a:extLst>
              <a:ext uri="{FF2B5EF4-FFF2-40B4-BE49-F238E27FC236}">
                <a16:creationId xmlns:a16="http://schemas.microsoft.com/office/drawing/2014/main" id="{B8DC041D-D1C3-4296-85D0-23923F3A49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175" y="627698"/>
            <a:ext cx="10915650" cy="5602605"/>
          </a:xfrm>
          <a:prstGeom prst="rect">
            <a:avLst/>
          </a:prstGeom>
          <a:noFill/>
          <a:ln w="44450" cap="sq" cmpd="dbl">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asellaDiTesto 1">
            <a:extLst>
              <a:ext uri="{FF2B5EF4-FFF2-40B4-BE49-F238E27FC236}">
                <a16:creationId xmlns:a16="http://schemas.microsoft.com/office/drawing/2014/main" id="{C0BFA26A-D92F-4156-95BC-D623DC67B8A5}"/>
              </a:ext>
            </a:extLst>
          </p:cNvPr>
          <p:cNvSpPr txBox="1"/>
          <p:nvPr/>
        </p:nvSpPr>
        <p:spPr>
          <a:xfrm>
            <a:off x="5445083" y="1620164"/>
            <a:ext cx="1355753" cy="646331"/>
          </a:xfrm>
          <a:prstGeom prst="rect">
            <a:avLst/>
          </a:prstGeom>
          <a:noFill/>
        </p:spPr>
        <p:txBody>
          <a:bodyPr wrap="square" rtlCol="0">
            <a:spAutoFit/>
          </a:bodyPr>
          <a:lstStyle/>
          <a:p>
            <a:r>
              <a:rPr lang="it-IT" sz="3600" dirty="0">
                <a:solidFill>
                  <a:schemeClr val="bg1"/>
                </a:solidFill>
                <a:latin typeface="Georgia" panose="02040502050405020303" pitchFamily="18" charset="0"/>
              </a:rPr>
              <a:t>GAN</a:t>
            </a:r>
          </a:p>
        </p:txBody>
      </p:sp>
      <p:sp>
        <p:nvSpPr>
          <p:cNvPr id="8" name="CasellaDiTesto 7">
            <a:extLst>
              <a:ext uri="{FF2B5EF4-FFF2-40B4-BE49-F238E27FC236}">
                <a16:creationId xmlns:a16="http://schemas.microsoft.com/office/drawing/2014/main" id="{0DAA0E08-95D3-4510-ABF3-F25D31F2159F}"/>
              </a:ext>
            </a:extLst>
          </p:cNvPr>
          <p:cNvSpPr txBox="1"/>
          <p:nvPr/>
        </p:nvSpPr>
        <p:spPr>
          <a:xfrm>
            <a:off x="940688" y="2247851"/>
            <a:ext cx="5128354" cy="3046988"/>
          </a:xfrm>
          <a:prstGeom prst="rect">
            <a:avLst/>
          </a:prstGeom>
          <a:noFill/>
        </p:spPr>
        <p:txBody>
          <a:bodyPr wrap="square">
            <a:spAutoFit/>
          </a:bodyPr>
          <a:lstStyle/>
          <a:p>
            <a:pPr algn="just"/>
            <a:r>
              <a:rPr lang="en-US" sz="2400" dirty="0">
                <a:solidFill>
                  <a:schemeClr val="bg1"/>
                </a:solidFill>
                <a:latin typeface="Georgia" panose="02040502050405020303" pitchFamily="18" charset="0"/>
              </a:rPr>
              <a:t>Generative Adversarial Networks, or GANs, are an architecture that allows us to apply the so-called Image Generation.</a:t>
            </a:r>
          </a:p>
          <a:p>
            <a:pPr algn="just"/>
            <a:r>
              <a:rPr lang="en-US" sz="2400" dirty="0">
                <a:solidFill>
                  <a:schemeClr val="bg1"/>
                </a:solidFill>
                <a:latin typeface="Georgia" panose="02040502050405020303" pitchFamily="18" charset="0"/>
              </a:rPr>
              <a:t>The architecture is composed of both a generator model that takes random points from a latent space as input and generates images, and a          </a:t>
            </a:r>
            <a:endParaRPr lang="it-IT" sz="2400" dirty="0">
              <a:solidFill>
                <a:schemeClr val="bg1"/>
              </a:solidFill>
              <a:latin typeface="Georgia" panose="02040502050405020303" pitchFamily="18" charset="0"/>
            </a:endParaRPr>
          </a:p>
        </p:txBody>
      </p:sp>
      <p:pic>
        <p:nvPicPr>
          <p:cNvPr id="11" name="Immagine 10">
            <a:extLst>
              <a:ext uri="{FF2B5EF4-FFF2-40B4-BE49-F238E27FC236}">
                <a16:creationId xmlns:a16="http://schemas.microsoft.com/office/drawing/2014/main" id="{47BC8159-B697-4FDE-92AF-00B2BB15338B}"/>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6268278" y="2445034"/>
            <a:ext cx="4983034" cy="2782645"/>
          </a:xfrm>
          <a:prstGeom prst="rect">
            <a:avLst/>
          </a:prstGeom>
        </p:spPr>
      </p:pic>
      <p:sp>
        <p:nvSpPr>
          <p:cNvPr id="13" name="CasellaDiTesto 12">
            <a:extLst>
              <a:ext uri="{FF2B5EF4-FFF2-40B4-BE49-F238E27FC236}">
                <a16:creationId xmlns:a16="http://schemas.microsoft.com/office/drawing/2014/main" id="{2A0E11AB-4DA9-4248-93DA-6B03D61A79FE}"/>
              </a:ext>
            </a:extLst>
          </p:cNvPr>
          <p:cNvSpPr txBox="1"/>
          <p:nvPr/>
        </p:nvSpPr>
        <p:spPr>
          <a:xfrm>
            <a:off x="940688" y="5227680"/>
            <a:ext cx="10310624" cy="830997"/>
          </a:xfrm>
          <a:prstGeom prst="rect">
            <a:avLst/>
          </a:prstGeom>
          <a:noFill/>
        </p:spPr>
        <p:txBody>
          <a:bodyPr wrap="square">
            <a:spAutoFit/>
          </a:bodyPr>
          <a:lstStyle/>
          <a:p>
            <a:pPr algn="just"/>
            <a:r>
              <a:rPr lang="en-US" sz="2400" dirty="0">
                <a:solidFill>
                  <a:schemeClr val="bg1"/>
                </a:solidFill>
                <a:latin typeface="Georgia" panose="02040502050405020303" pitchFamily="18" charset="0"/>
              </a:rPr>
              <a:t>discriminator for classifying images as either real (from the dataset) or fake (generate).</a:t>
            </a:r>
            <a:endParaRPr lang="it-IT" sz="2400" dirty="0">
              <a:solidFill>
                <a:schemeClr val="bg1"/>
              </a:solidFill>
              <a:latin typeface="Georgia" panose="02040502050405020303" pitchFamily="18" charset="0"/>
            </a:endParaRPr>
          </a:p>
        </p:txBody>
      </p:sp>
      <p:sp>
        <p:nvSpPr>
          <p:cNvPr id="16" name="CasellaDiTesto 15">
            <a:extLst>
              <a:ext uri="{FF2B5EF4-FFF2-40B4-BE49-F238E27FC236}">
                <a16:creationId xmlns:a16="http://schemas.microsoft.com/office/drawing/2014/main" id="{A4C258FE-D46A-426F-97B2-C645D56171C2}"/>
              </a:ext>
            </a:extLst>
          </p:cNvPr>
          <p:cNvSpPr txBox="1"/>
          <p:nvPr/>
        </p:nvSpPr>
        <p:spPr>
          <a:xfrm>
            <a:off x="933933" y="799687"/>
            <a:ext cx="10270217" cy="830997"/>
          </a:xfrm>
          <a:prstGeom prst="rect">
            <a:avLst/>
          </a:prstGeom>
          <a:noFill/>
        </p:spPr>
        <p:txBody>
          <a:bodyPr wrap="square" rtlCol="0">
            <a:spAutoFit/>
          </a:bodyPr>
          <a:lstStyle/>
          <a:p>
            <a:pPr algn="just"/>
            <a:r>
              <a:rPr lang="en-US" sz="2400" dirty="0">
                <a:solidFill>
                  <a:schemeClr val="bg1"/>
                </a:solidFill>
                <a:latin typeface="Georgia" panose="02040502050405020303" pitchFamily="18" charset="0"/>
              </a:rPr>
              <a:t>Before going into AC-GAN, let’s briefly resume the Generative Adversarial Networks and the Conditional Generative Adversarial Networks.</a:t>
            </a:r>
          </a:p>
        </p:txBody>
      </p:sp>
    </p:spTree>
    <p:extLst>
      <p:ext uri="{BB962C8B-B14F-4D97-AF65-F5344CB8AC3E}">
        <p14:creationId xmlns:p14="http://schemas.microsoft.com/office/powerpoint/2010/main" val="2372935599"/>
      </p:ext>
    </p:extLst>
  </p:cSld>
  <p:clrMapOvr>
    <a:masterClrMapping/>
  </p:clrMapOvr>
  <mc:AlternateContent xmlns:mc="http://schemas.openxmlformats.org/markup-compatibility/2006" xmlns:p14="http://schemas.microsoft.com/office/powerpoint/2010/main">
    <mc:Choice Requires="p14">
      <p:transition spd="slow" p14:dur="1500">
        <p14:ferris dir="l"/>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asellaDiTesto 11">
            <a:extLst>
              <a:ext uri="{FF2B5EF4-FFF2-40B4-BE49-F238E27FC236}">
                <a16:creationId xmlns:a16="http://schemas.microsoft.com/office/drawing/2014/main" id="{6AB1826F-F73A-44BD-8FF2-64E41F61E299}"/>
              </a:ext>
            </a:extLst>
          </p:cNvPr>
          <p:cNvSpPr txBox="1"/>
          <p:nvPr/>
        </p:nvSpPr>
        <p:spPr>
          <a:xfrm>
            <a:off x="804797" y="657033"/>
            <a:ext cx="4939938" cy="3843666"/>
          </a:xfrm>
          <a:prstGeom prst="rect">
            <a:avLst/>
          </a:prstGeom>
        </p:spPr>
        <p:txBody>
          <a:bodyPr vert="horz" lIns="91440" tIns="45720" rIns="91440" bIns="45720" rtlCol="0">
            <a:normAutofit/>
          </a:bodyPr>
          <a:lstStyle/>
          <a:p>
            <a:pPr algn="just">
              <a:lnSpc>
                <a:spcPct val="90000"/>
              </a:lnSpc>
              <a:spcAft>
                <a:spcPts val="800"/>
              </a:spcAft>
            </a:pPr>
            <a:r>
              <a:rPr lang="en-US" sz="2300" dirty="0">
                <a:latin typeface="Georgia" panose="02040502050405020303" pitchFamily="18" charset="0"/>
              </a:rPr>
              <a:t>The discriminator is trained in order to maximize the log-likelihood of the discriminator. The discriminator’s log-likelihood makes us understand how good the discriminator is at classifying images that are actually fake as fake and images that are actually real as real. </a:t>
            </a:r>
          </a:p>
        </p:txBody>
      </p:sp>
      <p:pic>
        <p:nvPicPr>
          <p:cNvPr id="5" name="Immagine 4" descr="Immagine che contiene testo&#10;&#10;Descrizione generata automaticamente">
            <a:extLst>
              <a:ext uri="{FF2B5EF4-FFF2-40B4-BE49-F238E27FC236}">
                <a16:creationId xmlns:a16="http://schemas.microsoft.com/office/drawing/2014/main" id="{2C0C1C79-1FDD-45AD-A2DE-80B3623546FA}"/>
              </a:ext>
            </a:extLst>
          </p:cNvPr>
          <p:cNvPicPr/>
          <p:nvPr/>
        </p:nvPicPr>
        <p:blipFill rotWithShape="1">
          <a:blip r:embed="rId3"/>
          <a:srcRect l="25552" r="25540"/>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
        <p:nvSpPr>
          <p:cNvPr id="16" name="CasellaDiTesto 15">
            <a:extLst>
              <a:ext uri="{FF2B5EF4-FFF2-40B4-BE49-F238E27FC236}">
                <a16:creationId xmlns:a16="http://schemas.microsoft.com/office/drawing/2014/main" id="{4ED2FC1E-1470-44BE-B8DC-32E3A812F3F3}"/>
              </a:ext>
            </a:extLst>
          </p:cNvPr>
          <p:cNvSpPr txBox="1"/>
          <p:nvPr/>
        </p:nvSpPr>
        <p:spPr>
          <a:xfrm>
            <a:off x="7858540" y="681459"/>
            <a:ext cx="4194312" cy="2923877"/>
          </a:xfrm>
          <a:prstGeom prst="rect">
            <a:avLst/>
          </a:prstGeom>
          <a:noFill/>
        </p:spPr>
        <p:txBody>
          <a:bodyPr wrap="square">
            <a:spAutoFit/>
          </a:bodyPr>
          <a:lstStyle/>
          <a:p>
            <a:pPr algn="just">
              <a:spcAft>
                <a:spcPts val="800"/>
              </a:spcAft>
            </a:pPr>
            <a:r>
              <a:rPr lang="it-IT" sz="2300" dirty="0">
                <a:solidFill>
                  <a:schemeClr val="bg1"/>
                </a:solidFill>
                <a:latin typeface="Georgia" panose="02040502050405020303" pitchFamily="18" charset="0"/>
              </a:rPr>
              <a:t>The generator </a:t>
            </a:r>
            <a:r>
              <a:rPr lang="it-IT" sz="2300" dirty="0" err="1">
                <a:solidFill>
                  <a:schemeClr val="bg1"/>
                </a:solidFill>
                <a:latin typeface="Georgia" panose="02040502050405020303" pitchFamily="18" charset="0"/>
              </a:rPr>
              <a:t>is</a:t>
            </a:r>
            <a:r>
              <a:rPr lang="it-IT" sz="2300" dirty="0">
                <a:solidFill>
                  <a:schemeClr val="bg1"/>
                </a:solidFill>
                <a:latin typeface="Georgia" panose="02040502050405020303" pitchFamily="18" charset="0"/>
              </a:rPr>
              <a:t> </a:t>
            </a:r>
            <a:r>
              <a:rPr lang="it-IT" sz="2300" dirty="0" err="1">
                <a:solidFill>
                  <a:schemeClr val="bg1"/>
                </a:solidFill>
                <a:latin typeface="Georgia" panose="02040502050405020303" pitchFamily="18" charset="0"/>
              </a:rPr>
              <a:t>trained</a:t>
            </a:r>
            <a:r>
              <a:rPr lang="it-IT" sz="2300" dirty="0">
                <a:solidFill>
                  <a:schemeClr val="bg1"/>
                </a:solidFill>
                <a:latin typeface="Georgia" panose="02040502050405020303" pitchFamily="18" charset="0"/>
              </a:rPr>
              <a:t> in </a:t>
            </a:r>
            <a:r>
              <a:rPr lang="it-IT" sz="2300" dirty="0" err="1">
                <a:solidFill>
                  <a:schemeClr val="bg1"/>
                </a:solidFill>
                <a:latin typeface="Georgia" panose="02040502050405020303" pitchFamily="18" charset="0"/>
              </a:rPr>
              <a:t>order</a:t>
            </a:r>
            <a:r>
              <a:rPr lang="it-IT" sz="2300" dirty="0">
                <a:solidFill>
                  <a:schemeClr val="bg1"/>
                </a:solidFill>
                <a:latin typeface="Georgia" panose="02040502050405020303" pitchFamily="18" charset="0"/>
              </a:rPr>
              <a:t> </a:t>
            </a:r>
            <a:r>
              <a:rPr lang="it-IT" sz="2300" b="1" dirty="0">
                <a:solidFill>
                  <a:schemeClr val="bg1"/>
                </a:solidFill>
                <a:latin typeface="Georgia" panose="02040502050405020303" pitchFamily="18" charset="0"/>
              </a:rPr>
              <a:t>to </a:t>
            </a:r>
            <a:r>
              <a:rPr lang="it-IT" sz="2300" b="1" dirty="0" err="1">
                <a:solidFill>
                  <a:schemeClr val="bg1"/>
                </a:solidFill>
                <a:latin typeface="Georgia" panose="02040502050405020303" pitchFamily="18" charset="0"/>
              </a:rPr>
              <a:t>minimize</a:t>
            </a:r>
            <a:r>
              <a:rPr lang="it-IT" sz="2300" b="1" dirty="0">
                <a:solidFill>
                  <a:schemeClr val="bg1"/>
                </a:solidFill>
                <a:latin typeface="Georgia" panose="02040502050405020303" pitchFamily="18" charset="0"/>
              </a:rPr>
              <a:t> the log-</a:t>
            </a:r>
            <a:r>
              <a:rPr lang="it-IT" sz="2300" b="1" dirty="0" err="1">
                <a:solidFill>
                  <a:schemeClr val="bg1"/>
                </a:solidFill>
                <a:latin typeface="Georgia" panose="02040502050405020303" pitchFamily="18" charset="0"/>
              </a:rPr>
              <a:t>likelihood</a:t>
            </a:r>
            <a:r>
              <a:rPr lang="it-IT" sz="2300" b="1" dirty="0">
                <a:solidFill>
                  <a:schemeClr val="bg1"/>
                </a:solidFill>
                <a:latin typeface="Georgia" panose="02040502050405020303" pitchFamily="18" charset="0"/>
              </a:rPr>
              <a:t> </a:t>
            </a:r>
            <a:r>
              <a:rPr lang="it-IT" sz="2300" dirty="0">
                <a:solidFill>
                  <a:schemeClr val="bg1"/>
                </a:solidFill>
                <a:latin typeface="Georgia" panose="02040502050405020303" pitchFamily="18" charset="0"/>
              </a:rPr>
              <a:t>of the generator. The </a:t>
            </a:r>
            <a:r>
              <a:rPr lang="it-IT" sz="2300" dirty="0" err="1">
                <a:solidFill>
                  <a:schemeClr val="bg1"/>
                </a:solidFill>
                <a:latin typeface="Georgia" panose="02040502050405020303" pitchFamily="18" charset="0"/>
              </a:rPr>
              <a:t>generator’s</a:t>
            </a:r>
            <a:r>
              <a:rPr lang="it-IT" sz="2300" dirty="0">
                <a:solidFill>
                  <a:schemeClr val="bg1"/>
                </a:solidFill>
                <a:latin typeface="Georgia" panose="02040502050405020303" pitchFamily="18" charset="0"/>
              </a:rPr>
              <a:t> log-</a:t>
            </a:r>
            <a:r>
              <a:rPr lang="it-IT" sz="2300" dirty="0" err="1">
                <a:solidFill>
                  <a:schemeClr val="bg1"/>
                </a:solidFill>
                <a:latin typeface="Georgia" panose="02040502050405020303" pitchFamily="18" charset="0"/>
              </a:rPr>
              <a:t>likelihood</a:t>
            </a:r>
            <a:r>
              <a:rPr lang="it-IT" sz="2300" dirty="0">
                <a:solidFill>
                  <a:schemeClr val="bg1"/>
                </a:solidFill>
                <a:latin typeface="Georgia" panose="02040502050405020303" pitchFamily="18" charset="0"/>
              </a:rPr>
              <a:t> makes </a:t>
            </a:r>
            <a:r>
              <a:rPr lang="it-IT" sz="2300" dirty="0" err="1">
                <a:solidFill>
                  <a:schemeClr val="bg1"/>
                </a:solidFill>
                <a:latin typeface="Georgia" panose="02040502050405020303" pitchFamily="18" charset="0"/>
              </a:rPr>
              <a:t>us</a:t>
            </a:r>
            <a:r>
              <a:rPr lang="it-IT" sz="2300" dirty="0">
                <a:solidFill>
                  <a:schemeClr val="bg1"/>
                </a:solidFill>
                <a:latin typeface="Georgia" panose="02040502050405020303" pitchFamily="18" charset="0"/>
              </a:rPr>
              <a:t> </a:t>
            </a:r>
            <a:r>
              <a:rPr lang="it-IT" sz="2300" dirty="0" err="1">
                <a:solidFill>
                  <a:schemeClr val="bg1"/>
                </a:solidFill>
                <a:latin typeface="Georgia" panose="02040502050405020303" pitchFamily="18" charset="0"/>
              </a:rPr>
              <a:t>understand</a:t>
            </a:r>
            <a:r>
              <a:rPr lang="it-IT" sz="2300" dirty="0">
                <a:solidFill>
                  <a:schemeClr val="bg1"/>
                </a:solidFill>
                <a:latin typeface="Georgia" panose="02040502050405020303" pitchFamily="18" charset="0"/>
              </a:rPr>
              <a:t> </a:t>
            </a:r>
            <a:r>
              <a:rPr lang="it-IT" sz="2300" dirty="0" err="1">
                <a:solidFill>
                  <a:schemeClr val="bg1"/>
                </a:solidFill>
                <a:latin typeface="Georgia" panose="02040502050405020303" pitchFamily="18" charset="0"/>
              </a:rPr>
              <a:t>how</a:t>
            </a:r>
            <a:r>
              <a:rPr lang="it-IT" sz="2300" dirty="0">
                <a:solidFill>
                  <a:schemeClr val="bg1"/>
                </a:solidFill>
                <a:latin typeface="Georgia" panose="02040502050405020303" pitchFamily="18" charset="0"/>
              </a:rPr>
              <a:t> good the generator </a:t>
            </a:r>
            <a:r>
              <a:rPr lang="it-IT" sz="2300" dirty="0" err="1">
                <a:solidFill>
                  <a:schemeClr val="bg1"/>
                </a:solidFill>
                <a:latin typeface="Georgia" panose="02040502050405020303" pitchFamily="18" charset="0"/>
              </a:rPr>
              <a:t>is</a:t>
            </a:r>
            <a:r>
              <a:rPr lang="it-IT" sz="2300" dirty="0">
                <a:solidFill>
                  <a:schemeClr val="bg1"/>
                </a:solidFill>
                <a:latin typeface="Georgia" panose="02040502050405020303" pitchFamily="18" charset="0"/>
              </a:rPr>
              <a:t> </a:t>
            </a:r>
            <a:r>
              <a:rPr lang="it-IT" sz="2300" dirty="0" err="1">
                <a:solidFill>
                  <a:schemeClr val="bg1"/>
                </a:solidFill>
                <a:latin typeface="Georgia" panose="02040502050405020303" pitchFamily="18" charset="0"/>
              </a:rPr>
              <a:t>at</a:t>
            </a:r>
            <a:r>
              <a:rPr lang="it-IT" sz="2300" dirty="0">
                <a:solidFill>
                  <a:schemeClr val="bg1"/>
                </a:solidFill>
                <a:latin typeface="Georgia" panose="02040502050405020303" pitchFamily="18" charset="0"/>
              </a:rPr>
              <a:t> </a:t>
            </a:r>
            <a:r>
              <a:rPr lang="it-IT" sz="2300" dirty="0" err="1">
                <a:solidFill>
                  <a:schemeClr val="bg1"/>
                </a:solidFill>
                <a:latin typeface="Georgia" panose="02040502050405020303" pitchFamily="18" charset="0"/>
              </a:rPr>
              <a:t>generating</a:t>
            </a:r>
            <a:r>
              <a:rPr lang="it-IT" sz="2300" dirty="0">
                <a:solidFill>
                  <a:schemeClr val="bg1"/>
                </a:solidFill>
                <a:latin typeface="Georgia" panose="02040502050405020303" pitchFamily="18" charset="0"/>
              </a:rPr>
              <a:t> images </a:t>
            </a:r>
            <a:r>
              <a:rPr lang="it-IT" sz="2300" dirty="0" err="1">
                <a:solidFill>
                  <a:schemeClr val="bg1"/>
                </a:solidFill>
                <a:latin typeface="Georgia" panose="02040502050405020303" pitchFamily="18" charset="0"/>
              </a:rPr>
              <a:t>as</a:t>
            </a:r>
            <a:r>
              <a:rPr lang="it-IT" sz="2300" dirty="0">
                <a:solidFill>
                  <a:schemeClr val="bg1"/>
                </a:solidFill>
                <a:latin typeface="Georgia" panose="02040502050405020303" pitchFamily="18" charset="0"/>
              </a:rPr>
              <a:t> </a:t>
            </a:r>
            <a:r>
              <a:rPr lang="it-IT" sz="2300" dirty="0" err="1">
                <a:solidFill>
                  <a:schemeClr val="bg1"/>
                </a:solidFill>
                <a:latin typeface="Georgia" panose="02040502050405020303" pitchFamily="18" charset="0"/>
              </a:rPr>
              <a:t>real</a:t>
            </a:r>
            <a:r>
              <a:rPr lang="it-IT" sz="2300" dirty="0">
                <a:solidFill>
                  <a:schemeClr val="bg1"/>
                </a:solidFill>
                <a:latin typeface="Georgia" panose="02040502050405020303" pitchFamily="18" charset="0"/>
              </a:rPr>
              <a:t> </a:t>
            </a:r>
            <a:r>
              <a:rPr lang="it-IT" sz="2300" dirty="0" err="1">
                <a:solidFill>
                  <a:schemeClr val="bg1"/>
                </a:solidFill>
                <a:latin typeface="Georgia" panose="02040502050405020303" pitchFamily="18" charset="0"/>
              </a:rPr>
              <a:t>as</a:t>
            </a:r>
            <a:r>
              <a:rPr lang="it-IT" sz="2300" dirty="0">
                <a:solidFill>
                  <a:schemeClr val="bg1"/>
                </a:solidFill>
                <a:latin typeface="Georgia" panose="02040502050405020303" pitchFamily="18" charset="0"/>
              </a:rPr>
              <a:t> </a:t>
            </a:r>
            <a:r>
              <a:rPr lang="it-IT" sz="2300" dirty="0" err="1">
                <a:solidFill>
                  <a:schemeClr val="bg1"/>
                </a:solidFill>
                <a:latin typeface="Georgia" panose="02040502050405020303" pitchFamily="18" charset="0"/>
              </a:rPr>
              <a:t>possible</a:t>
            </a:r>
            <a:r>
              <a:rPr lang="it-IT" sz="2300" dirty="0">
                <a:solidFill>
                  <a:schemeClr val="bg1"/>
                </a:solidFill>
                <a:latin typeface="Georgia" panose="02040502050405020303" pitchFamily="18" charset="0"/>
              </a:rPr>
              <a:t>.</a:t>
            </a:r>
          </a:p>
        </p:txBody>
      </p:sp>
      <p:pic>
        <p:nvPicPr>
          <p:cNvPr id="18" name="Immagine 17">
            <a:extLst>
              <a:ext uri="{FF2B5EF4-FFF2-40B4-BE49-F238E27FC236}">
                <a16:creationId xmlns:a16="http://schemas.microsoft.com/office/drawing/2014/main" id="{236710F6-C440-4444-8CFF-33E2D33681ED}"/>
              </a:ext>
            </a:extLst>
          </p:cNvPr>
          <p:cNvPicPr/>
          <p:nvPr/>
        </p:nvPicPr>
        <p:blipFill>
          <a:blip r:embed="rId4"/>
          <a:stretch>
            <a:fillRect/>
          </a:stretch>
        </p:blipFill>
        <p:spPr>
          <a:xfrm>
            <a:off x="8206919" y="4139732"/>
            <a:ext cx="3497553" cy="721934"/>
          </a:xfrm>
          <a:prstGeom prst="rect">
            <a:avLst/>
          </a:prstGeom>
        </p:spPr>
      </p:pic>
      <p:pic>
        <p:nvPicPr>
          <p:cNvPr id="19" name="Immagine 18">
            <a:extLst>
              <a:ext uri="{FF2B5EF4-FFF2-40B4-BE49-F238E27FC236}">
                <a16:creationId xmlns:a16="http://schemas.microsoft.com/office/drawing/2014/main" id="{EB335375-AB95-4D86-88A8-265D3AB3A95E}"/>
              </a:ext>
            </a:extLst>
          </p:cNvPr>
          <p:cNvPicPr/>
          <p:nvPr/>
        </p:nvPicPr>
        <p:blipFill>
          <a:blip r:embed="rId5"/>
          <a:stretch>
            <a:fillRect/>
          </a:stretch>
        </p:blipFill>
        <p:spPr>
          <a:xfrm>
            <a:off x="853943" y="4139732"/>
            <a:ext cx="4571999" cy="1094966"/>
          </a:xfrm>
          <a:prstGeom prst="rect">
            <a:avLst/>
          </a:prstGeom>
        </p:spPr>
      </p:pic>
    </p:spTree>
    <p:extLst>
      <p:ext uri="{BB962C8B-B14F-4D97-AF65-F5344CB8AC3E}">
        <p14:creationId xmlns:p14="http://schemas.microsoft.com/office/powerpoint/2010/main" val="3160500775"/>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6ECA6DCB-B7E1-40A9-9524-540C6DA40B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3" name="Group 72">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74" name="Rectangle 73">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7" name="Rectangle 76">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123821"/>
            <a:ext cx="4975066"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9687" y="357447"/>
            <a:ext cx="4845488" cy="292358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a:extLst>
              <a:ext uri="{FF2B5EF4-FFF2-40B4-BE49-F238E27FC236}">
                <a16:creationId xmlns:a16="http://schemas.microsoft.com/office/drawing/2014/main" id="{8CB5D2D7-DF65-4E86-BFBA-FFB9B5ACEB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9687" y="3505479"/>
            <a:ext cx="4845488" cy="292358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Immagine 11">
            <a:extLst>
              <a:ext uri="{FF2B5EF4-FFF2-40B4-BE49-F238E27FC236}">
                <a16:creationId xmlns:a16="http://schemas.microsoft.com/office/drawing/2014/main" id="{D1B2AA7D-4592-4C01-9C00-D23FDC23B384}"/>
              </a:ext>
            </a:extLst>
          </p:cNvPr>
          <p:cNvPicPr/>
          <p:nvPr/>
        </p:nvPicPr>
        <p:blipFill rotWithShape="1">
          <a:blip r:embed="rId2"/>
          <a:srcRect r="1" b="2878"/>
          <a:stretch/>
        </p:blipFill>
        <p:spPr>
          <a:xfrm>
            <a:off x="7083423" y="3707894"/>
            <a:ext cx="4395569" cy="2518756"/>
          </a:xfrm>
          <a:prstGeom prst="rect">
            <a:avLst/>
          </a:prstGeom>
        </p:spPr>
      </p:pic>
      <p:sp>
        <p:nvSpPr>
          <p:cNvPr id="10" name="CasellaDiTesto 9">
            <a:extLst>
              <a:ext uri="{FF2B5EF4-FFF2-40B4-BE49-F238E27FC236}">
                <a16:creationId xmlns:a16="http://schemas.microsoft.com/office/drawing/2014/main" id="{450E4280-7D7B-4B11-90A0-EF918815CC89}"/>
              </a:ext>
            </a:extLst>
          </p:cNvPr>
          <p:cNvSpPr txBox="1"/>
          <p:nvPr/>
        </p:nvSpPr>
        <p:spPr>
          <a:xfrm>
            <a:off x="589560" y="2290099"/>
            <a:ext cx="5586581" cy="4524315"/>
          </a:xfrm>
          <a:prstGeom prst="rect">
            <a:avLst/>
          </a:prstGeom>
          <a:noFill/>
        </p:spPr>
        <p:txBody>
          <a:bodyPr wrap="square" rtlCol="0">
            <a:spAutoFit/>
          </a:bodyPr>
          <a:lstStyle/>
          <a:p>
            <a:pPr algn="just">
              <a:spcAft>
                <a:spcPts val="600"/>
              </a:spcAft>
            </a:pPr>
            <a:r>
              <a:rPr lang="en-US" sz="2400" dirty="0">
                <a:latin typeface="Georgia" panose="02040502050405020303" pitchFamily="18" charset="0"/>
              </a:rPr>
              <a:t>The main difference between a GAN and a CGAN is the following: in a GAN, the generator learns how to generate images having a distribution that is acquired automatically by the generator. In a CGAN, the generator learns how to generate images with a distribution that is established by us.  In other words, through the use of a CGAN, we can guide the generator to generate images belonging to classes we have decided.</a:t>
            </a:r>
          </a:p>
        </p:txBody>
      </p:sp>
      <p:sp>
        <p:nvSpPr>
          <p:cNvPr id="22" name="CasellaDiTesto 21">
            <a:extLst>
              <a:ext uri="{FF2B5EF4-FFF2-40B4-BE49-F238E27FC236}">
                <a16:creationId xmlns:a16="http://schemas.microsoft.com/office/drawing/2014/main" id="{27CAADB6-4DB4-4772-8AE8-C3D65BD11198}"/>
              </a:ext>
            </a:extLst>
          </p:cNvPr>
          <p:cNvSpPr txBox="1"/>
          <p:nvPr/>
        </p:nvSpPr>
        <p:spPr>
          <a:xfrm>
            <a:off x="2152819" y="1523774"/>
            <a:ext cx="1999598" cy="590931"/>
          </a:xfrm>
          <a:prstGeom prst="rect">
            <a:avLst/>
          </a:prstGeom>
          <a:noFill/>
        </p:spPr>
        <p:txBody>
          <a:bodyPr wrap="square">
            <a:spAutoFit/>
          </a:bodyPr>
          <a:lstStyle/>
          <a:p>
            <a:pPr>
              <a:lnSpc>
                <a:spcPct val="90000"/>
              </a:lnSpc>
              <a:spcAft>
                <a:spcPts val="600"/>
              </a:spcAft>
            </a:pPr>
            <a:r>
              <a:rPr lang="en-US" sz="3600" dirty="0">
                <a:latin typeface="Georgia" panose="02040502050405020303" pitchFamily="18" charset="0"/>
              </a:rPr>
              <a:t>CGAN</a:t>
            </a:r>
          </a:p>
        </p:txBody>
      </p:sp>
      <p:sp>
        <p:nvSpPr>
          <p:cNvPr id="16" name="CasellaDiTesto 15">
            <a:extLst>
              <a:ext uri="{FF2B5EF4-FFF2-40B4-BE49-F238E27FC236}">
                <a16:creationId xmlns:a16="http://schemas.microsoft.com/office/drawing/2014/main" id="{A4C258FE-D46A-426F-97B2-C645D56171C2}"/>
              </a:ext>
            </a:extLst>
          </p:cNvPr>
          <p:cNvSpPr txBox="1"/>
          <p:nvPr/>
        </p:nvSpPr>
        <p:spPr>
          <a:xfrm>
            <a:off x="7117520" y="1420214"/>
            <a:ext cx="5279408" cy="1128068"/>
          </a:xfrm>
          <a:prstGeom prst="rect">
            <a:avLst/>
          </a:prstGeom>
        </p:spPr>
        <p:txBody>
          <a:bodyPr vert="horz" lIns="91440" tIns="45720" rIns="91440" bIns="45720" rtlCol="0" anchor="ctr">
            <a:normAutofit lnSpcReduction="10000"/>
          </a:bodyPr>
          <a:lstStyle/>
          <a:p>
            <a:pPr>
              <a:lnSpc>
                <a:spcPct val="90000"/>
              </a:lnSpc>
              <a:spcBef>
                <a:spcPct val="0"/>
              </a:spcBef>
              <a:spcAft>
                <a:spcPts val="600"/>
              </a:spcAft>
            </a:pPr>
            <a:r>
              <a:rPr lang="en-US" sz="3700" kern="1200" dirty="0">
                <a:solidFill>
                  <a:schemeClr val="tx1"/>
                </a:solidFill>
                <a:latin typeface="+mj-lt"/>
                <a:ea typeface="+mj-ea"/>
                <a:cs typeface="+mj-cs"/>
              </a:rPr>
              <a:t>A variant of traditional GAN is called CGAN.</a:t>
            </a:r>
          </a:p>
          <a:p>
            <a:pPr>
              <a:lnSpc>
                <a:spcPct val="90000"/>
              </a:lnSpc>
              <a:spcBef>
                <a:spcPct val="0"/>
              </a:spcBef>
              <a:spcAft>
                <a:spcPts val="600"/>
              </a:spcAft>
            </a:pPr>
            <a:endParaRPr lang="en-US" sz="3700" kern="1200" dirty="0">
              <a:solidFill>
                <a:schemeClr val="tx1"/>
              </a:solidFill>
              <a:latin typeface="+mj-lt"/>
              <a:ea typeface="+mj-ea"/>
              <a:cs typeface="+mj-cs"/>
            </a:endParaRPr>
          </a:p>
        </p:txBody>
      </p:sp>
    </p:spTree>
    <p:extLst>
      <p:ext uri="{BB962C8B-B14F-4D97-AF65-F5344CB8AC3E}">
        <p14:creationId xmlns:p14="http://schemas.microsoft.com/office/powerpoint/2010/main" val="944337805"/>
      </p:ext>
    </p:extLst>
  </p:cSld>
  <p:clrMapOvr>
    <a:masterClrMapping/>
  </p:clrMapOvr>
  <mc:AlternateContent xmlns:mc="http://schemas.openxmlformats.org/markup-compatibility/2006" xmlns:p14="http://schemas.microsoft.com/office/powerpoint/2010/main">
    <mc:Choice Requires="p14">
      <p:transition spd="slow" p14:dur="1500">
        <p:comb/>
      </p:transition>
    </mc:Choice>
    <mc:Fallback xmlns="">
      <p:transition spd="slow">
        <p:comb/>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074" name="Picture 2" descr="powerpoint semplice sfondo - carta da parati ppt - 1280x720 - WallpaperTip">
            <a:extLst>
              <a:ext uri="{FF2B5EF4-FFF2-40B4-BE49-F238E27FC236}">
                <a16:creationId xmlns:a16="http://schemas.microsoft.com/office/drawing/2014/main" id="{CCA859D6-4B53-48DD-B985-1FC0509352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CasellaDiTesto 6">
            <a:extLst>
              <a:ext uri="{FF2B5EF4-FFF2-40B4-BE49-F238E27FC236}">
                <a16:creationId xmlns:a16="http://schemas.microsoft.com/office/drawing/2014/main" id="{D0E2D067-C268-4A02-83BA-A918C52B67CD}"/>
              </a:ext>
            </a:extLst>
          </p:cNvPr>
          <p:cNvSpPr txBox="1"/>
          <p:nvPr/>
        </p:nvSpPr>
        <p:spPr>
          <a:xfrm>
            <a:off x="3313043" y="228654"/>
            <a:ext cx="8521148" cy="1200329"/>
          </a:xfrm>
          <a:prstGeom prst="rect">
            <a:avLst/>
          </a:prstGeom>
          <a:noFill/>
        </p:spPr>
        <p:txBody>
          <a:bodyPr wrap="square" rtlCol="0">
            <a:spAutoFit/>
          </a:bodyPr>
          <a:lstStyle/>
          <a:p>
            <a:pPr algn="just"/>
            <a:r>
              <a:rPr lang="en-US" sz="2400" dirty="0">
                <a:latin typeface="Georgia" panose="02040502050405020303" pitchFamily="18" charset="0"/>
              </a:rPr>
              <a:t>Another variant that has been studied in depth within our project and which allows us to generate images with an even higher resolution is called AC-GAN. </a:t>
            </a:r>
          </a:p>
        </p:txBody>
      </p:sp>
      <p:sp>
        <p:nvSpPr>
          <p:cNvPr id="8" name="CasellaDiTesto 7">
            <a:extLst>
              <a:ext uri="{FF2B5EF4-FFF2-40B4-BE49-F238E27FC236}">
                <a16:creationId xmlns:a16="http://schemas.microsoft.com/office/drawing/2014/main" id="{8FA82ABD-BAFB-4E84-AB6C-B0D6CD8F51D5}"/>
              </a:ext>
            </a:extLst>
          </p:cNvPr>
          <p:cNvSpPr txBox="1"/>
          <p:nvPr/>
        </p:nvSpPr>
        <p:spPr>
          <a:xfrm>
            <a:off x="5694732" y="1627837"/>
            <a:ext cx="2087998" cy="646331"/>
          </a:xfrm>
          <a:prstGeom prst="rect">
            <a:avLst/>
          </a:prstGeom>
          <a:noFill/>
        </p:spPr>
        <p:txBody>
          <a:bodyPr wrap="square" rtlCol="0">
            <a:spAutoFit/>
          </a:bodyPr>
          <a:lstStyle/>
          <a:p>
            <a:r>
              <a:rPr lang="it-IT" sz="3600" dirty="0">
                <a:latin typeface="Georgia" panose="02040502050405020303" pitchFamily="18" charset="0"/>
              </a:rPr>
              <a:t>AC-GAN</a:t>
            </a:r>
          </a:p>
        </p:txBody>
      </p:sp>
      <p:sp>
        <p:nvSpPr>
          <p:cNvPr id="9" name="CasellaDiTesto 8">
            <a:extLst>
              <a:ext uri="{FF2B5EF4-FFF2-40B4-BE49-F238E27FC236}">
                <a16:creationId xmlns:a16="http://schemas.microsoft.com/office/drawing/2014/main" id="{37482D66-1B4F-4D68-B0E6-53F8F6B8DFE2}"/>
              </a:ext>
            </a:extLst>
          </p:cNvPr>
          <p:cNvSpPr txBox="1"/>
          <p:nvPr/>
        </p:nvSpPr>
        <p:spPr>
          <a:xfrm>
            <a:off x="1643271" y="2274168"/>
            <a:ext cx="10190920" cy="3785652"/>
          </a:xfrm>
          <a:prstGeom prst="rect">
            <a:avLst/>
          </a:prstGeom>
          <a:noFill/>
        </p:spPr>
        <p:txBody>
          <a:bodyPr wrap="square" rtlCol="0">
            <a:spAutoFit/>
          </a:bodyPr>
          <a:lstStyle/>
          <a:p>
            <a:pPr algn="just"/>
            <a:r>
              <a:rPr lang="en-US" sz="2400" dirty="0">
                <a:latin typeface="Georgia" panose="02040502050405020303" pitchFamily="18" charset="0"/>
              </a:rPr>
              <a:t>An AC-GAN is an extension of the CGAN as it provides the same generator as a CGAN but a slightly different discriminator. While the discriminator of a CGAN receives both the image coming from the generator or dataset and the target (real class of the image) and produces the probability that the input image is real and has the correct target, the discriminator of an AC-GAN receives in input </a:t>
            </a:r>
            <a:r>
              <a:rPr lang="en-US" sz="2400" b="1" dirty="0">
                <a:latin typeface="Georgia" panose="02040502050405020303" pitchFamily="18" charset="0"/>
              </a:rPr>
              <a:t>only</a:t>
            </a:r>
            <a:r>
              <a:rPr lang="en-US" sz="2400" dirty="0">
                <a:latin typeface="Georgia" panose="02040502050405020303" pitchFamily="18" charset="0"/>
              </a:rPr>
              <a:t> the image coming from the generator or dataset and produces the probability that the input image is real and the probabilities with which the input image belongs to each of the classes. To summarize, in an AC-GAN, the discriminator has to predict the target (real class) of the input image and if the input image is real or fake.</a:t>
            </a:r>
          </a:p>
        </p:txBody>
      </p:sp>
    </p:spTree>
    <p:extLst>
      <p:ext uri="{BB962C8B-B14F-4D97-AF65-F5344CB8AC3E}">
        <p14:creationId xmlns:p14="http://schemas.microsoft.com/office/powerpoint/2010/main" val="8253838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14:switch dir="r"/>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A2E7C1E-2B5A-4BBA-AE51-1CD8C19309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6">
            <a:extLst>
              <a:ext uri="{FF2B5EF4-FFF2-40B4-BE49-F238E27FC236}">
                <a16:creationId xmlns:a16="http://schemas.microsoft.com/office/drawing/2014/main" id="{43DF76B1-5174-4FAF-9D19-FFEE984268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38200" y="720953"/>
            <a:ext cx="10515600" cy="5416094"/>
          </a:xfrm>
          <a:custGeom>
            <a:avLst/>
            <a:gdLst>
              <a:gd name="connsiteX0" fmla="*/ 0 w 10515600"/>
              <a:gd name="connsiteY0" fmla="*/ 0 h 5416094"/>
              <a:gd name="connsiteX1" fmla="*/ 552069 w 10515600"/>
              <a:gd name="connsiteY1" fmla="*/ 0 h 5416094"/>
              <a:gd name="connsiteX2" fmla="*/ 893826 w 10515600"/>
              <a:gd name="connsiteY2" fmla="*/ 0 h 5416094"/>
              <a:gd name="connsiteX3" fmla="*/ 1761363 w 10515600"/>
              <a:gd name="connsiteY3" fmla="*/ 0 h 5416094"/>
              <a:gd name="connsiteX4" fmla="*/ 2313432 w 10515600"/>
              <a:gd name="connsiteY4" fmla="*/ 0 h 5416094"/>
              <a:gd name="connsiteX5" fmla="*/ 2865501 w 10515600"/>
              <a:gd name="connsiteY5" fmla="*/ 0 h 5416094"/>
              <a:gd name="connsiteX6" fmla="*/ 3733038 w 10515600"/>
              <a:gd name="connsiteY6" fmla="*/ 0 h 5416094"/>
              <a:gd name="connsiteX7" fmla="*/ 4179951 w 10515600"/>
              <a:gd name="connsiteY7" fmla="*/ 0 h 5416094"/>
              <a:gd name="connsiteX8" fmla="*/ 5047488 w 10515600"/>
              <a:gd name="connsiteY8" fmla="*/ 0 h 5416094"/>
              <a:gd name="connsiteX9" fmla="*/ 5915025 w 10515600"/>
              <a:gd name="connsiteY9" fmla="*/ 0 h 5416094"/>
              <a:gd name="connsiteX10" fmla="*/ 6572250 w 10515600"/>
              <a:gd name="connsiteY10" fmla="*/ 0 h 5416094"/>
              <a:gd name="connsiteX11" fmla="*/ 7439787 w 10515600"/>
              <a:gd name="connsiteY11" fmla="*/ 0 h 5416094"/>
              <a:gd name="connsiteX12" fmla="*/ 7991856 w 10515600"/>
              <a:gd name="connsiteY12" fmla="*/ 0 h 5416094"/>
              <a:gd name="connsiteX13" fmla="*/ 8543925 w 10515600"/>
              <a:gd name="connsiteY13" fmla="*/ 0 h 5416094"/>
              <a:gd name="connsiteX14" fmla="*/ 9306306 w 10515600"/>
              <a:gd name="connsiteY14" fmla="*/ 0 h 5416094"/>
              <a:gd name="connsiteX15" fmla="*/ 9858375 w 10515600"/>
              <a:gd name="connsiteY15" fmla="*/ 0 h 5416094"/>
              <a:gd name="connsiteX16" fmla="*/ 10515600 w 10515600"/>
              <a:gd name="connsiteY16" fmla="*/ 0 h 5416094"/>
              <a:gd name="connsiteX17" fmla="*/ 10515600 w 10515600"/>
              <a:gd name="connsiteY17" fmla="*/ 785334 h 5416094"/>
              <a:gd name="connsiteX18" fmla="*/ 10515600 w 10515600"/>
              <a:gd name="connsiteY18" fmla="*/ 1516506 h 5416094"/>
              <a:gd name="connsiteX19" fmla="*/ 10515600 w 10515600"/>
              <a:gd name="connsiteY19" fmla="*/ 2247679 h 5416094"/>
              <a:gd name="connsiteX20" fmla="*/ 10515600 w 10515600"/>
              <a:gd name="connsiteY20" fmla="*/ 2762208 h 5416094"/>
              <a:gd name="connsiteX21" fmla="*/ 10515600 w 10515600"/>
              <a:gd name="connsiteY21" fmla="*/ 3330898 h 5416094"/>
              <a:gd name="connsiteX22" fmla="*/ 10515600 w 10515600"/>
              <a:gd name="connsiteY22" fmla="*/ 4062071 h 5416094"/>
              <a:gd name="connsiteX23" fmla="*/ 10515600 w 10515600"/>
              <a:gd name="connsiteY23" fmla="*/ 4684921 h 5416094"/>
              <a:gd name="connsiteX24" fmla="*/ 10515600 w 10515600"/>
              <a:gd name="connsiteY24" fmla="*/ 5416094 h 5416094"/>
              <a:gd name="connsiteX25" fmla="*/ 9753219 w 10515600"/>
              <a:gd name="connsiteY25" fmla="*/ 5416094 h 5416094"/>
              <a:gd name="connsiteX26" fmla="*/ 9411462 w 10515600"/>
              <a:gd name="connsiteY26" fmla="*/ 5416094 h 5416094"/>
              <a:gd name="connsiteX27" fmla="*/ 8754237 w 10515600"/>
              <a:gd name="connsiteY27" fmla="*/ 5416094 h 5416094"/>
              <a:gd name="connsiteX28" fmla="*/ 8307324 w 10515600"/>
              <a:gd name="connsiteY28" fmla="*/ 5416094 h 5416094"/>
              <a:gd name="connsiteX29" fmla="*/ 7544943 w 10515600"/>
              <a:gd name="connsiteY29" fmla="*/ 5416094 h 5416094"/>
              <a:gd name="connsiteX30" fmla="*/ 7098030 w 10515600"/>
              <a:gd name="connsiteY30" fmla="*/ 5416094 h 5416094"/>
              <a:gd name="connsiteX31" fmla="*/ 6335649 w 10515600"/>
              <a:gd name="connsiteY31" fmla="*/ 5416094 h 5416094"/>
              <a:gd name="connsiteX32" fmla="*/ 5993892 w 10515600"/>
              <a:gd name="connsiteY32" fmla="*/ 5416094 h 5416094"/>
              <a:gd name="connsiteX33" fmla="*/ 5231511 w 10515600"/>
              <a:gd name="connsiteY33" fmla="*/ 5416094 h 5416094"/>
              <a:gd name="connsiteX34" fmla="*/ 4784598 w 10515600"/>
              <a:gd name="connsiteY34" fmla="*/ 5416094 h 5416094"/>
              <a:gd name="connsiteX35" fmla="*/ 4442841 w 10515600"/>
              <a:gd name="connsiteY35" fmla="*/ 5416094 h 5416094"/>
              <a:gd name="connsiteX36" fmla="*/ 3995928 w 10515600"/>
              <a:gd name="connsiteY36" fmla="*/ 5416094 h 5416094"/>
              <a:gd name="connsiteX37" fmla="*/ 3233547 w 10515600"/>
              <a:gd name="connsiteY37" fmla="*/ 5416094 h 5416094"/>
              <a:gd name="connsiteX38" fmla="*/ 2786634 w 10515600"/>
              <a:gd name="connsiteY38" fmla="*/ 5416094 h 5416094"/>
              <a:gd name="connsiteX39" fmla="*/ 2444877 w 10515600"/>
              <a:gd name="connsiteY39" fmla="*/ 5416094 h 5416094"/>
              <a:gd name="connsiteX40" fmla="*/ 1997964 w 10515600"/>
              <a:gd name="connsiteY40" fmla="*/ 5416094 h 5416094"/>
              <a:gd name="connsiteX41" fmla="*/ 1445895 w 10515600"/>
              <a:gd name="connsiteY41" fmla="*/ 5416094 h 5416094"/>
              <a:gd name="connsiteX42" fmla="*/ 788670 w 10515600"/>
              <a:gd name="connsiteY42" fmla="*/ 5416094 h 5416094"/>
              <a:gd name="connsiteX43" fmla="*/ 0 w 10515600"/>
              <a:gd name="connsiteY43" fmla="*/ 5416094 h 5416094"/>
              <a:gd name="connsiteX44" fmla="*/ 0 w 10515600"/>
              <a:gd name="connsiteY44" fmla="*/ 4630760 h 5416094"/>
              <a:gd name="connsiteX45" fmla="*/ 0 w 10515600"/>
              <a:gd name="connsiteY45" fmla="*/ 3953749 h 5416094"/>
              <a:gd name="connsiteX46" fmla="*/ 0 w 10515600"/>
              <a:gd name="connsiteY46" fmla="*/ 3276737 h 5416094"/>
              <a:gd name="connsiteX47" fmla="*/ 0 w 10515600"/>
              <a:gd name="connsiteY47" fmla="*/ 2599725 h 5416094"/>
              <a:gd name="connsiteX48" fmla="*/ 0 w 10515600"/>
              <a:gd name="connsiteY48" fmla="*/ 1922713 h 5416094"/>
              <a:gd name="connsiteX49" fmla="*/ 0 w 10515600"/>
              <a:gd name="connsiteY49" fmla="*/ 1299863 h 5416094"/>
              <a:gd name="connsiteX50" fmla="*/ 0 w 10515600"/>
              <a:gd name="connsiteY50" fmla="*/ 0 h 5416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0515600" h="5416094"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24919" y="196329"/>
                  <a:pt x="10549062" y="488432"/>
                  <a:pt x="10515600" y="785334"/>
                </a:cubicBezTo>
                <a:cubicBezTo>
                  <a:pt x="10482138" y="1082236"/>
                  <a:pt x="10536385" y="1323726"/>
                  <a:pt x="10515600" y="1516506"/>
                </a:cubicBezTo>
                <a:cubicBezTo>
                  <a:pt x="10494815" y="1709286"/>
                  <a:pt x="10546328" y="2097632"/>
                  <a:pt x="10515600" y="2247679"/>
                </a:cubicBezTo>
                <a:cubicBezTo>
                  <a:pt x="10484872" y="2397726"/>
                  <a:pt x="10491771" y="2577292"/>
                  <a:pt x="10515600" y="2762208"/>
                </a:cubicBezTo>
                <a:cubicBezTo>
                  <a:pt x="10539429" y="2947124"/>
                  <a:pt x="10511007" y="3105736"/>
                  <a:pt x="10515600" y="3330898"/>
                </a:cubicBezTo>
                <a:cubicBezTo>
                  <a:pt x="10520194" y="3556060"/>
                  <a:pt x="10497393" y="3882611"/>
                  <a:pt x="10515600" y="4062071"/>
                </a:cubicBezTo>
                <a:cubicBezTo>
                  <a:pt x="10533807" y="4241531"/>
                  <a:pt x="10544791" y="4505155"/>
                  <a:pt x="10515600" y="4684921"/>
                </a:cubicBezTo>
                <a:cubicBezTo>
                  <a:pt x="10486410" y="4864687"/>
                  <a:pt x="10497356" y="5246484"/>
                  <a:pt x="10515600" y="5416094"/>
                </a:cubicBezTo>
                <a:cubicBezTo>
                  <a:pt x="10245623" y="5445692"/>
                  <a:pt x="10029676" y="5415505"/>
                  <a:pt x="9753219" y="5416094"/>
                </a:cubicBezTo>
                <a:cubicBezTo>
                  <a:pt x="9476762" y="5416683"/>
                  <a:pt x="9553148" y="5422760"/>
                  <a:pt x="9411462" y="5416094"/>
                </a:cubicBezTo>
                <a:cubicBezTo>
                  <a:pt x="9269776" y="5409428"/>
                  <a:pt x="8927709" y="5385012"/>
                  <a:pt x="8754237" y="5416094"/>
                </a:cubicBezTo>
                <a:cubicBezTo>
                  <a:pt x="8580766" y="5447176"/>
                  <a:pt x="8413264" y="5410024"/>
                  <a:pt x="8307324" y="5416094"/>
                </a:cubicBezTo>
                <a:cubicBezTo>
                  <a:pt x="8201384" y="5422164"/>
                  <a:pt x="7912690" y="5421686"/>
                  <a:pt x="7544943" y="5416094"/>
                </a:cubicBezTo>
                <a:cubicBezTo>
                  <a:pt x="7177196" y="5410502"/>
                  <a:pt x="7304235" y="5418502"/>
                  <a:pt x="7098030" y="5416094"/>
                </a:cubicBezTo>
                <a:cubicBezTo>
                  <a:pt x="6891825" y="5413686"/>
                  <a:pt x="6541479" y="5434609"/>
                  <a:pt x="6335649" y="5416094"/>
                </a:cubicBezTo>
                <a:cubicBezTo>
                  <a:pt x="6129819" y="5397579"/>
                  <a:pt x="6106541" y="5402791"/>
                  <a:pt x="5993892" y="5416094"/>
                </a:cubicBezTo>
                <a:cubicBezTo>
                  <a:pt x="5881243" y="5429397"/>
                  <a:pt x="5545248" y="5437743"/>
                  <a:pt x="5231511" y="5416094"/>
                </a:cubicBezTo>
                <a:cubicBezTo>
                  <a:pt x="4917774" y="5394445"/>
                  <a:pt x="4963237" y="5426599"/>
                  <a:pt x="4784598" y="5416094"/>
                </a:cubicBezTo>
                <a:cubicBezTo>
                  <a:pt x="4605959" y="5405589"/>
                  <a:pt x="4605904" y="5406658"/>
                  <a:pt x="4442841" y="5416094"/>
                </a:cubicBezTo>
                <a:cubicBezTo>
                  <a:pt x="4279778" y="5425530"/>
                  <a:pt x="4177180" y="5426138"/>
                  <a:pt x="3995928" y="5416094"/>
                </a:cubicBezTo>
                <a:cubicBezTo>
                  <a:pt x="3814676" y="5406050"/>
                  <a:pt x="3516440" y="5429234"/>
                  <a:pt x="3233547" y="5416094"/>
                </a:cubicBezTo>
                <a:cubicBezTo>
                  <a:pt x="2950654" y="5402954"/>
                  <a:pt x="2884354" y="5436103"/>
                  <a:pt x="2786634" y="5416094"/>
                </a:cubicBezTo>
                <a:cubicBezTo>
                  <a:pt x="2688914" y="5396085"/>
                  <a:pt x="2522958" y="5423232"/>
                  <a:pt x="2444877" y="5416094"/>
                </a:cubicBezTo>
                <a:cubicBezTo>
                  <a:pt x="2366796" y="5408956"/>
                  <a:pt x="2104768" y="5395479"/>
                  <a:pt x="1997964" y="5416094"/>
                </a:cubicBezTo>
                <a:cubicBezTo>
                  <a:pt x="1891160" y="5436709"/>
                  <a:pt x="1573016" y="5412376"/>
                  <a:pt x="1445895" y="5416094"/>
                </a:cubicBezTo>
                <a:cubicBezTo>
                  <a:pt x="1318774" y="5419812"/>
                  <a:pt x="986443" y="5400529"/>
                  <a:pt x="788670" y="5416094"/>
                </a:cubicBezTo>
                <a:cubicBezTo>
                  <a:pt x="590897" y="5431659"/>
                  <a:pt x="363709" y="5381266"/>
                  <a:pt x="0" y="5416094"/>
                </a:cubicBezTo>
                <a:cubicBezTo>
                  <a:pt x="-22973" y="5218643"/>
                  <a:pt x="-26699" y="5010779"/>
                  <a:pt x="0" y="4630760"/>
                </a:cubicBezTo>
                <a:cubicBezTo>
                  <a:pt x="26699" y="4250741"/>
                  <a:pt x="-15389" y="4196664"/>
                  <a:pt x="0" y="3953749"/>
                </a:cubicBezTo>
                <a:cubicBezTo>
                  <a:pt x="15389" y="3710834"/>
                  <a:pt x="468" y="3611311"/>
                  <a:pt x="0" y="3276737"/>
                </a:cubicBezTo>
                <a:cubicBezTo>
                  <a:pt x="-468" y="2942163"/>
                  <a:pt x="15360" y="2781998"/>
                  <a:pt x="0" y="2599725"/>
                </a:cubicBezTo>
                <a:cubicBezTo>
                  <a:pt x="-15360" y="2417452"/>
                  <a:pt x="14816" y="2100232"/>
                  <a:pt x="0" y="1922713"/>
                </a:cubicBezTo>
                <a:cubicBezTo>
                  <a:pt x="-14816" y="1745194"/>
                  <a:pt x="-24648" y="1604167"/>
                  <a:pt x="0" y="1299863"/>
                </a:cubicBezTo>
                <a:cubicBezTo>
                  <a:pt x="24648" y="995559"/>
                  <a:pt x="2182" y="279525"/>
                  <a:pt x="0" y="0"/>
                </a:cubicBezTo>
                <a:close/>
              </a:path>
            </a:pathLst>
          </a:custGeom>
          <a:noFill/>
          <a:ln w="4762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mmagine 3">
            <a:extLst>
              <a:ext uri="{FF2B5EF4-FFF2-40B4-BE49-F238E27FC236}">
                <a16:creationId xmlns:a16="http://schemas.microsoft.com/office/drawing/2014/main" id="{6F7C80AB-685B-42A1-B97E-140D289CC795}"/>
              </a:ext>
            </a:extLst>
          </p:cNvPr>
          <p:cNvPicPr/>
          <p:nvPr/>
        </p:nvPicPr>
        <p:blipFill>
          <a:blip r:embed="rId2">
            <a:extLst>
              <a:ext uri="{28A0092B-C50C-407E-A947-70E740481C1C}">
                <a14:useLocalDpi xmlns:a14="http://schemas.microsoft.com/office/drawing/2010/main" val="0"/>
              </a:ext>
            </a:extLst>
          </a:blip>
          <a:stretch>
            <a:fillRect/>
          </a:stretch>
        </p:blipFill>
        <p:spPr>
          <a:xfrm>
            <a:off x="4616943" y="914400"/>
            <a:ext cx="2881914" cy="4968819"/>
          </a:xfrm>
          <a:prstGeom prst="rect">
            <a:avLst/>
          </a:prstGeom>
        </p:spPr>
      </p:pic>
    </p:spTree>
    <p:extLst>
      <p:ext uri="{BB962C8B-B14F-4D97-AF65-F5344CB8AC3E}">
        <p14:creationId xmlns:p14="http://schemas.microsoft.com/office/powerpoint/2010/main" val="1287129312"/>
      </p:ext>
    </p:extLst>
  </p:cSld>
  <p:clrMapOvr>
    <a:masterClrMapping/>
  </p:clrMapOvr>
  <mc:AlternateContent xmlns:mc="http://schemas.openxmlformats.org/markup-compatibility/2006" xmlns:p14="http://schemas.microsoft.com/office/powerpoint/2010/main">
    <mc:Choice Requires="p14">
      <p:transition spd="slow" p14:dur="1500">
        <p14:flip dir="r"/>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9EBF8ED7-D084-424D-BF15-FA714E614D9B}"/>
              </a:ext>
            </a:extLst>
          </p:cNvPr>
          <p:cNvSpPr>
            <a:spLocks noGrp="1"/>
          </p:cNvSpPr>
          <p:nvPr>
            <p:ph type="title"/>
          </p:nvPr>
        </p:nvSpPr>
        <p:spPr>
          <a:xfrm>
            <a:off x="793662" y="386930"/>
            <a:ext cx="10066122" cy="1298448"/>
          </a:xfrm>
        </p:spPr>
        <p:txBody>
          <a:bodyPr anchor="b">
            <a:normAutofit/>
          </a:bodyPr>
          <a:lstStyle/>
          <a:p>
            <a:r>
              <a:rPr lang="it-IT" sz="4800" dirty="0">
                <a:latin typeface="Georgia" panose="02040502050405020303" pitchFamily="18" charset="0"/>
                <a:ea typeface="+mn-ea"/>
                <a:cs typeface="+mn-cs"/>
              </a:rPr>
              <a:t>AC-GAN TRAINING</a:t>
            </a:r>
          </a:p>
        </p:txBody>
      </p:sp>
      <p:sp>
        <p:nvSpPr>
          <p:cNvPr id="11" name="Rectangle 10">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egnaposto contenuto 2">
            <a:extLst>
              <a:ext uri="{FF2B5EF4-FFF2-40B4-BE49-F238E27FC236}">
                <a16:creationId xmlns:a16="http://schemas.microsoft.com/office/drawing/2014/main" id="{B6D35EEB-2DF5-4994-940D-DA9D606DBC7D}"/>
              </a:ext>
            </a:extLst>
          </p:cNvPr>
          <p:cNvSpPr>
            <a:spLocks noGrp="1"/>
          </p:cNvSpPr>
          <p:nvPr>
            <p:ph idx="1"/>
          </p:nvPr>
        </p:nvSpPr>
        <p:spPr>
          <a:xfrm>
            <a:off x="138283" y="2072308"/>
            <a:ext cx="5957716" cy="4571323"/>
          </a:xfrm>
        </p:spPr>
        <p:txBody>
          <a:bodyPr anchor="ctr">
            <a:noAutofit/>
          </a:bodyPr>
          <a:lstStyle/>
          <a:p>
            <a:pPr marL="0" indent="0" algn="just">
              <a:buNone/>
            </a:pPr>
            <a:r>
              <a:rPr lang="it-IT" sz="2300" dirty="0" err="1">
                <a:latin typeface="Georgia" panose="02040502050405020303" pitchFamily="18" charset="0"/>
              </a:rPr>
              <a:t>As</a:t>
            </a:r>
            <a:r>
              <a:rPr lang="it-IT" sz="2300" dirty="0">
                <a:latin typeface="Georgia" panose="02040502050405020303" pitchFamily="18" charset="0"/>
              </a:rPr>
              <a:t> </a:t>
            </a:r>
            <a:r>
              <a:rPr lang="it-IT" sz="2300" dirty="0" err="1">
                <a:latin typeface="Georgia" panose="02040502050405020303" pitchFamily="18" charset="0"/>
              </a:rPr>
              <a:t>we</a:t>
            </a:r>
            <a:r>
              <a:rPr lang="it-IT" sz="2300" dirty="0">
                <a:latin typeface="Georgia" panose="02040502050405020303" pitchFamily="18" charset="0"/>
              </a:rPr>
              <a:t> </a:t>
            </a:r>
            <a:r>
              <a:rPr lang="it-IT" sz="2300" dirty="0" err="1">
                <a:latin typeface="Georgia" panose="02040502050405020303" pitchFamily="18" charset="0"/>
              </a:rPr>
              <a:t>have</a:t>
            </a:r>
            <a:r>
              <a:rPr lang="it-IT" sz="2300" dirty="0">
                <a:latin typeface="Georgia" panose="02040502050405020303" pitchFamily="18" charset="0"/>
              </a:rPr>
              <a:t> </a:t>
            </a:r>
            <a:r>
              <a:rPr lang="it-IT" sz="2300" dirty="0" err="1">
                <a:latin typeface="Georgia" panose="02040502050405020303" pitchFamily="18" charset="0"/>
              </a:rPr>
              <a:t>said</a:t>
            </a:r>
            <a:r>
              <a:rPr lang="it-IT" sz="2300" dirty="0">
                <a:latin typeface="Georgia" panose="02040502050405020303" pitchFamily="18" charset="0"/>
              </a:rPr>
              <a:t> </a:t>
            </a:r>
            <a:r>
              <a:rPr lang="it-IT" sz="2300" dirty="0" err="1">
                <a:latin typeface="Georgia" panose="02040502050405020303" pitchFamily="18" charset="0"/>
              </a:rPr>
              <a:t>before</a:t>
            </a:r>
            <a:r>
              <a:rPr lang="it-IT" sz="2300" dirty="0">
                <a:latin typeface="Georgia" panose="02040502050405020303" pitchFamily="18" charset="0"/>
              </a:rPr>
              <a:t>, an AC-GAN </a:t>
            </a:r>
            <a:r>
              <a:rPr lang="it-IT" sz="2300" dirty="0" err="1">
                <a:latin typeface="Georgia" panose="02040502050405020303" pitchFamily="18" charset="0"/>
              </a:rPr>
              <a:t>is</a:t>
            </a:r>
            <a:r>
              <a:rPr lang="it-IT" sz="2300" dirty="0">
                <a:latin typeface="Georgia" panose="02040502050405020303" pitchFamily="18" charset="0"/>
              </a:rPr>
              <a:t> made up of </a:t>
            </a:r>
            <a:r>
              <a:rPr lang="it-IT" sz="2300" dirty="0" err="1">
                <a:latin typeface="Georgia" panose="02040502050405020303" pitchFamily="18" charset="0"/>
              </a:rPr>
              <a:t>two</a:t>
            </a:r>
            <a:r>
              <a:rPr lang="it-IT" sz="2300" dirty="0">
                <a:latin typeface="Georgia" panose="02040502050405020303" pitchFamily="18" charset="0"/>
              </a:rPr>
              <a:t> </a:t>
            </a:r>
            <a:r>
              <a:rPr lang="it-IT" sz="2300" dirty="0" err="1">
                <a:latin typeface="Georgia" panose="02040502050405020303" pitchFamily="18" charset="0"/>
              </a:rPr>
              <a:t>neural</a:t>
            </a:r>
            <a:r>
              <a:rPr lang="it-IT" sz="2300" dirty="0">
                <a:latin typeface="Georgia" panose="02040502050405020303" pitchFamily="18" charset="0"/>
              </a:rPr>
              <a:t> networks: a generator and a discriminator. For </a:t>
            </a:r>
            <a:r>
              <a:rPr lang="it-IT" sz="2300" dirty="0" err="1">
                <a:latin typeface="Georgia" panose="02040502050405020303" pitchFamily="18" charset="0"/>
              </a:rPr>
              <a:t>this</a:t>
            </a:r>
            <a:r>
              <a:rPr lang="it-IT" sz="2300" dirty="0">
                <a:latin typeface="Georgia" panose="02040502050405020303" pitchFamily="18" charset="0"/>
              </a:rPr>
              <a:t> </a:t>
            </a:r>
            <a:r>
              <a:rPr lang="it-IT" sz="2300" dirty="0" err="1">
                <a:latin typeface="Georgia" panose="02040502050405020303" pitchFamily="18" charset="0"/>
              </a:rPr>
              <a:t>reason</a:t>
            </a:r>
            <a:r>
              <a:rPr lang="it-IT" sz="2300" dirty="0">
                <a:latin typeface="Georgia" panose="02040502050405020303" pitchFamily="18" charset="0"/>
              </a:rPr>
              <a:t>, </a:t>
            </a:r>
            <a:r>
              <a:rPr lang="it-IT" sz="2300" dirty="0" err="1">
                <a:latin typeface="Georgia" panose="02040502050405020303" pitchFamily="18" charset="0"/>
              </a:rPr>
              <a:t>we</a:t>
            </a:r>
            <a:r>
              <a:rPr lang="it-IT" sz="2300" dirty="0">
                <a:latin typeface="Georgia" panose="02040502050405020303" pitchFamily="18" charset="0"/>
              </a:rPr>
              <a:t> </a:t>
            </a:r>
            <a:r>
              <a:rPr lang="it-IT" sz="2300" dirty="0" err="1">
                <a:latin typeface="Georgia" panose="02040502050405020303" pitchFamily="18" charset="0"/>
              </a:rPr>
              <a:t>have</a:t>
            </a:r>
            <a:r>
              <a:rPr lang="it-IT" sz="2300" dirty="0">
                <a:latin typeface="Georgia" panose="02040502050405020303" pitchFamily="18" charset="0"/>
              </a:rPr>
              <a:t> to </a:t>
            </a:r>
            <a:r>
              <a:rPr lang="it-IT" sz="2300" dirty="0" err="1">
                <a:latin typeface="Georgia" panose="02040502050405020303" pitchFamily="18" charset="0"/>
              </a:rPr>
              <a:t>train</a:t>
            </a:r>
            <a:r>
              <a:rPr lang="it-IT" sz="2300" dirty="0">
                <a:latin typeface="Georgia" panose="02040502050405020303" pitchFamily="18" charset="0"/>
              </a:rPr>
              <a:t> the generator and the discriminator </a:t>
            </a:r>
            <a:r>
              <a:rPr lang="it-IT" sz="2300" dirty="0" err="1">
                <a:latin typeface="Georgia" panose="02040502050405020303" pitchFamily="18" charset="0"/>
              </a:rPr>
              <a:t>at</a:t>
            </a:r>
            <a:r>
              <a:rPr lang="it-IT" sz="2300" dirty="0">
                <a:latin typeface="Georgia" panose="02040502050405020303" pitchFamily="18" charset="0"/>
              </a:rPr>
              <a:t> the </a:t>
            </a:r>
            <a:r>
              <a:rPr lang="it-IT" sz="2300" dirty="0" err="1">
                <a:latin typeface="Georgia" panose="02040502050405020303" pitchFamily="18" charset="0"/>
              </a:rPr>
              <a:t>same</a:t>
            </a:r>
            <a:r>
              <a:rPr lang="it-IT" sz="2300" dirty="0">
                <a:latin typeface="Georgia" panose="02040502050405020303" pitchFamily="18" charset="0"/>
              </a:rPr>
              <a:t> time. </a:t>
            </a:r>
          </a:p>
          <a:p>
            <a:pPr marL="0" indent="0" algn="just">
              <a:buNone/>
            </a:pPr>
            <a:r>
              <a:rPr lang="it-IT" sz="2300" dirty="0">
                <a:latin typeface="Georgia" panose="02040502050405020303" pitchFamily="18" charset="0"/>
              </a:rPr>
              <a:t>The discriminator </a:t>
            </a:r>
            <a:r>
              <a:rPr lang="it-IT" sz="2300" dirty="0" err="1">
                <a:latin typeface="Georgia" panose="02040502050405020303" pitchFamily="18" charset="0"/>
              </a:rPr>
              <a:t>is</a:t>
            </a:r>
            <a:r>
              <a:rPr lang="it-IT" sz="2300" dirty="0">
                <a:latin typeface="Georgia" panose="02040502050405020303" pitchFamily="18" charset="0"/>
              </a:rPr>
              <a:t> </a:t>
            </a:r>
            <a:r>
              <a:rPr lang="it-IT" sz="2300" dirty="0" err="1">
                <a:latin typeface="Georgia" panose="02040502050405020303" pitchFamily="18" charset="0"/>
              </a:rPr>
              <a:t>trained</a:t>
            </a:r>
            <a:r>
              <a:rPr lang="it-IT" sz="2300" dirty="0">
                <a:latin typeface="Georgia" panose="02040502050405020303" pitchFamily="18" charset="0"/>
              </a:rPr>
              <a:t> to </a:t>
            </a:r>
            <a:r>
              <a:rPr lang="it-IT" sz="2300" dirty="0" err="1">
                <a:latin typeface="Georgia" panose="02040502050405020303" pitchFamily="18" charset="0"/>
              </a:rPr>
              <a:t>maximize</a:t>
            </a:r>
            <a:r>
              <a:rPr lang="it-IT" sz="2300" dirty="0">
                <a:latin typeface="Georgia" panose="02040502050405020303" pitchFamily="18" charset="0"/>
              </a:rPr>
              <a:t> the log-</a:t>
            </a:r>
            <a:r>
              <a:rPr lang="it-IT" sz="2300" dirty="0" err="1">
                <a:latin typeface="Georgia" panose="02040502050405020303" pitchFamily="18" charset="0"/>
              </a:rPr>
              <a:t>likelihood</a:t>
            </a:r>
            <a:r>
              <a:rPr lang="it-IT" sz="2300" dirty="0">
                <a:latin typeface="Georgia" panose="02040502050405020303" pitchFamily="18" charset="0"/>
              </a:rPr>
              <a:t> of the discriminator </a:t>
            </a:r>
            <a:r>
              <a:rPr lang="it-IT" sz="2300" dirty="0" err="1">
                <a:latin typeface="Georgia" panose="02040502050405020303" pitchFamily="18" charset="0"/>
              </a:rPr>
              <a:t>which</a:t>
            </a:r>
            <a:r>
              <a:rPr lang="it-IT" sz="2300" dirty="0">
                <a:latin typeface="Georgia" panose="02040502050405020303" pitchFamily="18" charset="0"/>
              </a:rPr>
              <a:t> </a:t>
            </a:r>
            <a:r>
              <a:rPr lang="it-IT" sz="2300" dirty="0" err="1">
                <a:latin typeface="Georgia" panose="02040502050405020303" pitchFamily="18" charset="0"/>
              </a:rPr>
              <a:t>gives</a:t>
            </a:r>
            <a:r>
              <a:rPr lang="it-IT" sz="2300" dirty="0">
                <a:latin typeface="Georgia" panose="02040502050405020303" pitchFamily="18" charset="0"/>
              </a:rPr>
              <a:t> </a:t>
            </a:r>
            <a:r>
              <a:rPr lang="it-IT" sz="2300" dirty="0" err="1">
                <a:latin typeface="Georgia" panose="02040502050405020303" pitchFamily="18" charset="0"/>
              </a:rPr>
              <a:t>us</a:t>
            </a:r>
            <a:r>
              <a:rPr lang="it-IT" sz="2300" dirty="0">
                <a:latin typeface="Georgia" panose="02040502050405020303" pitchFamily="18" charset="0"/>
              </a:rPr>
              <a:t> an idea of the </a:t>
            </a:r>
            <a:r>
              <a:rPr lang="it-IT" sz="2300" dirty="0" err="1">
                <a:latin typeface="Georgia" panose="02040502050405020303" pitchFamily="18" charset="0"/>
              </a:rPr>
              <a:t>ability</a:t>
            </a:r>
            <a:r>
              <a:rPr lang="it-IT" sz="2300" dirty="0">
                <a:latin typeface="Georgia" panose="02040502050405020303" pitchFamily="18" charset="0"/>
              </a:rPr>
              <a:t> of the discriminator to be </a:t>
            </a:r>
            <a:r>
              <a:rPr lang="it-IT" sz="2300" dirty="0" err="1">
                <a:latin typeface="Georgia" panose="02040502050405020303" pitchFamily="18" charset="0"/>
              </a:rPr>
              <a:t>able</a:t>
            </a:r>
            <a:r>
              <a:rPr lang="it-IT" sz="2300" dirty="0">
                <a:latin typeface="Georgia" panose="02040502050405020303" pitchFamily="18" charset="0"/>
              </a:rPr>
              <a:t> to </a:t>
            </a:r>
            <a:r>
              <a:rPr lang="it-IT" sz="2300" dirty="0" err="1">
                <a:latin typeface="Georgia" panose="02040502050405020303" pitchFamily="18" charset="0"/>
              </a:rPr>
              <a:t>correctly</a:t>
            </a:r>
            <a:r>
              <a:rPr lang="it-IT" sz="2300" dirty="0">
                <a:latin typeface="Georgia" panose="02040502050405020303" pitchFamily="18" charset="0"/>
              </a:rPr>
              <a:t> </a:t>
            </a:r>
            <a:r>
              <a:rPr lang="it-IT" sz="2300" dirty="0" err="1">
                <a:latin typeface="Georgia" panose="02040502050405020303" pitchFamily="18" charset="0"/>
              </a:rPr>
              <a:t>distinguish</a:t>
            </a:r>
            <a:r>
              <a:rPr lang="it-IT" sz="2300" dirty="0">
                <a:latin typeface="Georgia" panose="02040502050405020303" pitchFamily="18" charset="0"/>
              </a:rPr>
              <a:t> </a:t>
            </a:r>
            <a:r>
              <a:rPr lang="it-IT" sz="2300" dirty="0" err="1">
                <a:latin typeface="Georgia" panose="02040502050405020303" pitchFamily="18" charset="0"/>
              </a:rPr>
              <a:t>between</a:t>
            </a:r>
            <a:r>
              <a:rPr lang="it-IT" sz="2300" dirty="0">
                <a:latin typeface="Georgia" panose="02040502050405020303" pitchFamily="18" charset="0"/>
              </a:rPr>
              <a:t> a fake image and a </a:t>
            </a:r>
            <a:r>
              <a:rPr lang="it-IT" sz="2300" dirty="0" err="1">
                <a:latin typeface="Georgia" panose="02040502050405020303" pitchFamily="18" charset="0"/>
              </a:rPr>
              <a:t>real</a:t>
            </a:r>
            <a:r>
              <a:rPr lang="it-IT" sz="2300" dirty="0">
                <a:latin typeface="Georgia" panose="02040502050405020303" pitchFamily="18" charset="0"/>
              </a:rPr>
              <a:t> image and to be </a:t>
            </a:r>
            <a:r>
              <a:rPr lang="it-IT" sz="2300" dirty="0" err="1">
                <a:latin typeface="Georgia" panose="02040502050405020303" pitchFamily="18" charset="0"/>
              </a:rPr>
              <a:t>able</a:t>
            </a:r>
            <a:r>
              <a:rPr lang="it-IT" sz="2300" dirty="0">
                <a:latin typeface="Georgia" panose="02040502050405020303" pitchFamily="18" charset="0"/>
              </a:rPr>
              <a:t> to </a:t>
            </a:r>
            <a:r>
              <a:rPr lang="it-IT" sz="2300" dirty="0" err="1">
                <a:latin typeface="Georgia" panose="02040502050405020303" pitchFamily="18" charset="0"/>
              </a:rPr>
              <a:t>correctly</a:t>
            </a:r>
            <a:r>
              <a:rPr lang="it-IT" sz="2300" dirty="0">
                <a:latin typeface="Georgia" panose="02040502050405020303" pitchFamily="18" charset="0"/>
              </a:rPr>
              <a:t> </a:t>
            </a:r>
            <a:r>
              <a:rPr lang="it-IT" sz="2300" dirty="0" err="1">
                <a:latin typeface="Georgia" panose="02040502050405020303" pitchFamily="18" charset="0"/>
              </a:rPr>
              <a:t>predict</a:t>
            </a:r>
            <a:r>
              <a:rPr lang="it-IT" sz="2300" dirty="0">
                <a:latin typeface="Georgia" panose="02040502050405020303" pitchFamily="18" charset="0"/>
              </a:rPr>
              <a:t> </a:t>
            </a:r>
            <a:r>
              <a:rPr lang="it-IT" sz="2300" dirty="0" err="1">
                <a:latin typeface="Georgia" panose="02040502050405020303" pitchFamily="18" charset="0"/>
              </a:rPr>
              <a:t>real</a:t>
            </a:r>
            <a:r>
              <a:rPr lang="it-IT" sz="2300" dirty="0">
                <a:latin typeface="Georgia" panose="02040502050405020303" pitchFamily="18" charset="0"/>
              </a:rPr>
              <a:t> class of </a:t>
            </a:r>
            <a:r>
              <a:rPr lang="it-IT" sz="2300" dirty="0" err="1">
                <a:latin typeface="Georgia" panose="02040502050405020303" pitchFamily="18" charset="0"/>
              </a:rPr>
              <a:t>each</a:t>
            </a:r>
            <a:r>
              <a:rPr lang="it-IT" sz="2300" dirty="0">
                <a:latin typeface="Georgia" panose="02040502050405020303" pitchFamily="18" charset="0"/>
              </a:rPr>
              <a:t> input image.</a:t>
            </a:r>
          </a:p>
        </p:txBody>
      </p:sp>
      <p:pic>
        <p:nvPicPr>
          <p:cNvPr id="4" name="Immagine 3" descr="Immagine che contiene testo&#10;&#10;Descrizione generata automaticamente">
            <a:extLst>
              <a:ext uri="{FF2B5EF4-FFF2-40B4-BE49-F238E27FC236}">
                <a16:creationId xmlns:a16="http://schemas.microsoft.com/office/drawing/2014/main" id="{3F65CA6C-9C0C-45B4-8422-6119FA7AF5D7}"/>
              </a:ext>
            </a:extLst>
          </p:cNvPr>
          <p:cNvPicPr/>
          <p:nvPr/>
        </p:nvPicPr>
        <p:blipFill>
          <a:blip r:embed="rId2"/>
          <a:stretch>
            <a:fillRect/>
          </a:stretch>
        </p:blipFill>
        <p:spPr>
          <a:xfrm>
            <a:off x="6095999" y="3725816"/>
            <a:ext cx="5150277" cy="1957105"/>
          </a:xfrm>
          <a:prstGeom prst="rect">
            <a:avLst/>
          </a:prstGeom>
        </p:spPr>
      </p:pic>
      <p:sp>
        <p:nvSpPr>
          <p:cNvPr id="15" name="Rectangle 14">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Segnaposto contenuto 2">
            <a:extLst>
              <a:ext uri="{FF2B5EF4-FFF2-40B4-BE49-F238E27FC236}">
                <a16:creationId xmlns:a16="http://schemas.microsoft.com/office/drawing/2014/main" id="{E2C8A218-54D3-4177-8EF4-CB0EF38FC076}"/>
              </a:ext>
            </a:extLst>
          </p:cNvPr>
          <p:cNvSpPr txBox="1">
            <a:spLocks/>
          </p:cNvSpPr>
          <p:nvPr/>
        </p:nvSpPr>
        <p:spPr>
          <a:xfrm>
            <a:off x="6351406" y="2243830"/>
            <a:ext cx="4732496" cy="1225921"/>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Font typeface="Arial" panose="020B0604020202020204" pitchFamily="34" charset="0"/>
              <a:buNone/>
            </a:pPr>
            <a:r>
              <a:rPr lang="it-IT" sz="2300" dirty="0">
                <a:latin typeface="Georgia" panose="02040502050405020303" pitchFamily="18" charset="0"/>
              </a:rPr>
              <a:t>The </a:t>
            </a:r>
            <a:r>
              <a:rPr lang="it-IT" sz="2300" dirty="0" err="1">
                <a:latin typeface="Georgia" panose="02040502050405020303" pitchFamily="18" charset="0"/>
              </a:rPr>
              <a:t>amount</a:t>
            </a:r>
            <a:r>
              <a:rPr lang="it-IT" sz="2300" dirty="0">
                <a:latin typeface="Georgia" panose="02040502050405020303" pitchFamily="18" charset="0"/>
              </a:rPr>
              <a:t> </a:t>
            </a:r>
            <a:r>
              <a:rPr lang="it-IT" sz="2300" dirty="0" err="1">
                <a:latin typeface="Georgia" panose="02040502050405020303" pitchFamily="18" charset="0"/>
              </a:rPr>
              <a:t>that</a:t>
            </a:r>
            <a:r>
              <a:rPr lang="it-IT" sz="2300" dirty="0">
                <a:latin typeface="Georgia" panose="02040502050405020303" pitchFamily="18" charset="0"/>
              </a:rPr>
              <a:t> must be </a:t>
            </a:r>
            <a:r>
              <a:rPr lang="it-IT" sz="2300" dirty="0" err="1">
                <a:latin typeface="Georgia" panose="02040502050405020303" pitchFamily="18" charset="0"/>
              </a:rPr>
              <a:t>maximized</a:t>
            </a:r>
            <a:r>
              <a:rPr lang="it-IT" sz="2300" dirty="0">
                <a:latin typeface="Georgia" panose="02040502050405020303" pitchFamily="18" charset="0"/>
              </a:rPr>
              <a:t> </a:t>
            </a:r>
            <a:r>
              <a:rPr lang="it-IT" sz="2300" dirty="0" err="1">
                <a:latin typeface="Georgia" panose="02040502050405020303" pitchFamily="18" charset="0"/>
              </a:rPr>
              <a:t>during</a:t>
            </a:r>
            <a:r>
              <a:rPr lang="it-IT" sz="2300" dirty="0">
                <a:latin typeface="Georgia" panose="02040502050405020303" pitchFamily="18" charset="0"/>
              </a:rPr>
              <a:t> discriminator training </a:t>
            </a:r>
            <a:r>
              <a:rPr lang="it-IT" sz="2300" dirty="0" err="1">
                <a:latin typeface="Georgia" panose="02040502050405020303" pitchFamily="18" charset="0"/>
              </a:rPr>
              <a:t>is</a:t>
            </a:r>
            <a:r>
              <a:rPr lang="it-IT" sz="2300" dirty="0">
                <a:latin typeface="Georgia" panose="02040502050405020303" pitchFamily="18" charset="0"/>
              </a:rPr>
              <a:t> </a:t>
            </a:r>
            <a:r>
              <a:rPr lang="it-IT" sz="2300" dirty="0" err="1">
                <a:latin typeface="Georgia" panose="02040502050405020303" pitchFamily="18" charset="0"/>
              </a:rPr>
              <a:t>Ls</a:t>
            </a:r>
            <a:r>
              <a:rPr lang="it-IT" sz="2300" dirty="0">
                <a:latin typeface="Georgia" panose="02040502050405020303" pitchFamily="18" charset="0"/>
              </a:rPr>
              <a:t> + Lc.</a:t>
            </a:r>
          </a:p>
        </p:txBody>
      </p:sp>
    </p:spTree>
    <p:extLst>
      <p:ext uri="{BB962C8B-B14F-4D97-AF65-F5344CB8AC3E}">
        <p14:creationId xmlns:p14="http://schemas.microsoft.com/office/powerpoint/2010/main" val="1755697162"/>
      </p:ext>
    </p:extLst>
  </p:cSld>
  <p:clrMapOvr>
    <a:masterClrMapping/>
  </p:clrMapOvr>
  <mc:AlternateContent xmlns:mc="http://schemas.openxmlformats.org/markup-compatibility/2006" xmlns:p14="http://schemas.microsoft.com/office/powerpoint/2010/main">
    <mc:Choice Requires="p14">
      <p:transition spd="slow" p14:dur="1500">
        <p14:gallery dir="l"/>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9EBF8ED7-D084-424D-BF15-FA714E614D9B}"/>
              </a:ext>
            </a:extLst>
          </p:cNvPr>
          <p:cNvSpPr>
            <a:spLocks noGrp="1"/>
          </p:cNvSpPr>
          <p:nvPr>
            <p:ph type="title"/>
          </p:nvPr>
        </p:nvSpPr>
        <p:spPr>
          <a:xfrm>
            <a:off x="793662" y="386930"/>
            <a:ext cx="10066122" cy="1298448"/>
          </a:xfrm>
        </p:spPr>
        <p:txBody>
          <a:bodyPr anchor="b">
            <a:normAutofit/>
          </a:bodyPr>
          <a:lstStyle/>
          <a:p>
            <a:r>
              <a:rPr lang="it-IT" sz="4800" dirty="0">
                <a:latin typeface="Georgia" panose="02040502050405020303" pitchFamily="18" charset="0"/>
                <a:ea typeface="+mn-ea"/>
                <a:cs typeface="+mn-cs"/>
              </a:rPr>
              <a:t>AC-GAN TRAINING</a:t>
            </a:r>
          </a:p>
        </p:txBody>
      </p:sp>
      <p:sp>
        <p:nvSpPr>
          <p:cNvPr id="11" name="Rectangle 10">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egnaposto contenuto 2">
            <a:extLst>
              <a:ext uri="{FF2B5EF4-FFF2-40B4-BE49-F238E27FC236}">
                <a16:creationId xmlns:a16="http://schemas.microsoft.com/office/drawing/2014/main" id="{B6D35EEB-2DF5-4994-940D-DA9D606DBC7D}"/>
              </a:ext>
            </a:extLst>
          </p:cNvPr>
          <p:cNvSpPr>
            <a:spLocks noGrp="1"/>
          </p:cNvSpPr>
          <p:nvPr>
            <p:ph idx="1"/>
          </p:nvPr>
        </p:nvSpPr>
        <p:spPr>
          <a:xfrm>
            <a:off x="490328" y="3094011"/>
            <a:ext cx="4376353" cy="2004675"/>
          </a:xfrm>
        </p:spPr>
        <p:txBody>
          <a:bodyPr anchor="ctr">
            <a:noAutofit/>
          </a:bodyPr>
          <a:lstStyle/>
          <a:p>
            <a:pPr marL="0" indent="0" algn="just">
              <a:buNone/>
            </a:pPr>
            <a:r>
              <a:rPr lang="it-IT" sz="2300" dirty="0">
                <a:latin typeface="Georgia" panose="02040502050405020303" pitchFamily="18" charset="0"/>
              </a:rPr>
              <a:t>The generator </a:t>
            </a:r>
            <a:r>
              <a:rPr lang="it-IT" sz="2300" dirty="0" err="1">
                <a:latin typeface="Georgia" panose="02040502050405020303" pitchFamily="18" charset="0"/>
              </a:rPr>
              <a:t>is</a:t>
            </a:r>
            <a:r>
              <a:rPr lang="it-IT" sz="2300" dirty="0">
                <a:latin typeface="Georgia" panose="02040502050405020303" pitchFamily="18" charset="0"/>
              </a:rPr>
              <a:t> </a:t>
            </a:r>
            <a:r>
              <a:rPr lang="it-IT" sz="2300" dirty="0" err="1">
                <a:latin typeface="Georgia" panose="02040502050405020303" pitchFamily="18" charset="0"/>
              </a:rPr>
              <a:t>trained</a:t>
            </a:r>
            <a:r>
              <a:rPr lang="it-IT" sz="2300" dirty="0">
                <a:latin typeface="Georgia" panose="02040502050405020303" pitchFamily="18" charset="0"/>
              </a:rPr>
              <a:t> to </a:t>
            </a:r>
            <a:r>
              <a:rPr lang="it-IT" sz="2300" dirty="0" err="1">
                <a:latin typeface="Georgia" panose="02040502050405020303" pitchFamily="18" charset="0"/>
              </a:rPr>
              <a:t>maximize</a:t>
            </a:r>
            <a:r>
              <a:rPr lang="it-IT" sz="2300" dirty="0">
                <a:latin typeface="Georgia" panose="02040502050405020303" pitchFamily="18" charset="0"/>
              </a:rPr>
              <a:t> the log-</a:t>
            </a:r>
            <a:r>
              <a:rPr lang="it-IT" sz="2300" dirty="0" err="1">
                <a:latin typeface="Georgia" panose="02040502050405020303" pitchFamily="18" charset="0"/>
              </a:rPr>
              <a:t>likelihood</a:t>
            </a:r>
            <a:r>
              <a:rPr lang="it-IT" sz="2300" dirty="0">
                <a:latin typeface="Georgia" panose="02040502050405020303" pitchFamily="18" charset="0"/>
              </a:rPr>
              <a:t> of the generator </a:t>
            </a:r>
            <a:r>
              <a:rPr lang="it-IT" sz="2300" dirty="0" err="1">
                <a:latin typeface="Georgia" panose="02040502050405020303" pitchFamily="18" charset="0"/>
              </a:rPr>
              <a:t>which</a:t>
            </a:r>
            <a:r>
              <a:rPr lang="it-IT" sz="2300" dirty="0">
                <a:latin typeface="Georgia" panose="02040502050405020303" pitchFamily="18" charset="0"/>
              </a:rPr>
              <a:t> </a:t>
            </a:r>
            <a:r>
              <a:rPr lang="it-IT" sz="2300" dirty="0" err="1">
                <a:latin typeface="Georgia" panose="02040502050405020303" pitchFamily="18" charset="0"/>
              </a:rPr>
              <a:t>gives</a:t>
            </a:r>
            <a:r>
              <a:rPr lang="it-IT" sz="2300" dirty="0">
                <a:latin typeface="Georgia" panose="02040502050405020303" pitchFamily="18" charset="0"/>
              </a:rPr>
              <a:t> </a:t>
            </a:r>
            <a:r>
              <a:rPr lang="it-IT" sz="2300" dirty="0" err="1">
                <a:latin typeface="Georgia" panose="02040502050405020303" pitchFamily="18" charset="0"/>
              </a:rPr>
              <a:t>us</a:t>
            </a:r>
            <a:r>
              <a:rPr lang="it-IT" sz="2300" dirty="0">
                <a:latin typeface="Georgia" panose="02040502050405020303" pitchFamily="18" charset="0"/>
              </a:rPr>
              <a:t> an idea of the </a:t>
            </a:r>
            <a:r>
              <a:rPr lang="it-IT" sz="2300" dirty="0" err="1">
                <a:latin typeface="Georgia" panose="02040502050405020303" pitchFamily="18" charset="0"/>
              </a:rPr>
              <a:t>generator’s</a:t>
            </a:r>
            <a:r>
              <a:rPr lang="it-IT" sz="2300" dirty="0">
                <a:latin typeface="Georgia" panose="02040502050405020303" pitchFamily="18" charset="0"/>
              </a:rPr>
              <a:t> </a:t>
            </a:r>
            <a:r>
              <a:rPr lang="it-IT" sz="2300" dirty="0" err="1">
                <a:latin typeface="Georgia" panose="02040502050405020303" pitchFamily="18" charset="0"/>
              </a:rPr>
              <a:t>ability</a:t>
            </a:r>
            <a:r>
              <a:rPr lang="it-IT" sz="2300" dirty="0">
                <a:latin typeface="Georgia" panose="02040502050405020303" pitchFamily="18" charset="0"/>
              </a:rPr>
              <a:t> to be </a:t>
            </a:r>
            <a:r>
              <a:rPr lang="it-IT" sz="2300" dirty="0" err="1">
                <a:latin typeface="Georgia" panose="02040502050405020303" pitchFamily="18" charset="0"/>
              </a:rPr>
              <a:t>able</a:t>
            </a:r>
            <a:r>
              <a:rPr lang="it-IT" sz="2300" dirty="0">
                <a:latin typeface="Georgia" panose="02040502050405020303" pitchFamily="18" charset="0"/>
              </a:rPr>
              <a:t> to generate images </a:t>
            </a:r>
            <a:r>
              <a:rPr lang="it-IT" sz="2300" dirty="0" err="1">
                <a:latin typeface="Georgia" panose="02040502050405020303" pitchFamily="18" charset="0"/>
              </a:rPr>
              <a:t>as</a:t>
            </a:r>
            <a:r>
              <a:rPr lang="it-IT" sz="2300" dirty="0">
                <a:latin typeface="Georgia" panose="02040502050405020303" pitchFamily="18" charset="0"/>
              </a:rPr>
              <a:t> </a:t>
            </a:r>
            <a:r>
              <a:rPr lang="it-IT" sz="2300" dirty="0" err="1">
                <a:latin typeface="Georgia" panose="02040502050405020303" pitchFamily="18" charset="0"/>
              </a:rPr>
              <a:t>real</a:t>
            </a:r>
            <a:r>
              <a:rPr lang="it-IT" sz="2300" dirty="0">
                <a:latin typeface="Georgia" panose="02040502050405020303" pitchFamily="18" charset="0"/>
              </a:rPr>
              <a:t> </a:t>
            </a:r>
            <a:r>
              <a:rPr lang="it-IT" sz="2300" dirty="0" err="1">
                <a:latin typeface="Georgia" panose="02040502050405020303" pitchFamily="18" charset="0"/>
              </a:rPr>
              <a:t>as</a:t>
            </a:r>
            <a:r>
              <a:rPr lang="it-IT" sz="2300" dirty="0">
                <a:latin typeface="Georgia" panose="02040502050405020303" pitchFamily="18" charset="0"/>
              </a:rPr>
              <a:t> </a:t>
            </a:r>
            <a:r>
              <a:rPr lang="it-IT" sz="2300" dirty="0" err="1">
                <a:latin typeface="Georgia" panose="02040502050405020303" pitchFamily="18" charset="0"/>
              </a:rPr>
              <a:t>possible</a:t>
            </a:r>
            <a:r>
              <a:rPr lang="it-IT" sz="2300" dirty="0">
                <a:latin typeface="Georgia" panose="02040502050405020303" pitchFamily="18" charset="0"/>
              </a:rPr>
              <a:t>.</a:t>
            </a:r>
          </a:p>
        </p:txBody>
      </p:sp>
      <p:sp>
        <p:nvSpPr>
          <p:cNvPr id="15" name="Rectangle 14">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CasellaDiTesto 13">
            <a:extLst>
              <a:ext uri="{FF2B5EF4-FFF2-40B4-BE49-F238E27FC236}">
                <a16:creationId xmlns:a16="http://schemas.microsoft.com/office/drawing/2014/main" id="{B61BCC98-18C3-4D3A-B935-A0A304DDDE46}"/>
              </a:ext>
            </a:extLst>
          </p:cNvPr>
          <p:cNvSpPr txBox="1"/>
          <p:nvPr/>
        </p:nvSpPr>
        <p:spPr>
          <a:xfrm>
            <a:off x="5040578" y="2293792"/>
            <a:ext cx="6168886" cy="800219"/>
          </a:xfrm>
          <a:prstGeom prst="rect">
            <a:avLst/>
          </a:prstGeom>
          <a:noFill/>
        </p:spPr>
        <p:txBody>
          <a:bodyPr wrap="square">
            <a:spAutoFit/>
          </a:bodyPr>
          <a:lstStyle/>
          <a:p>
            <a:pPr marL="0" indent="0" algn="just">
              <a:buFont typeface="Arial" panose="020B0604020202020204" pitchFamily="34" charset="0"/>
              <a:buNone/>
            </a:pPr>
            <a:r>
              <a:rPr lang="it-IT" sz="2300" dirty="0">
                <a:latin typeface="Georgia" panose="02040502050405020303" pitchFamily="18" charset="0"/>
              </a:rPr>
              <a:t>The </a:t>
            </a:r>
            <a:r>
              <a:rPr lang="it-IT" sz="2300" dirty="0" err="1">
                <a:latin typeface="Georgia" panose="02040502050405020303" pitchFamily="18" charset="0"/>
              </a:rPr>
              <a:t>amount</a:t>
            </a:r>
            <a:r>
              <a:rPr lang="it-IT" sz="2300" dirty="0">
                <a:latin typeface="Georgia" panose="02040502050405020303" pitchFamily="18" charset="0"/>
              </a:rPr>
              <a:t> </a:t>
            </a:r>
            <a:r>
              <a:rPr lang="it-IT" sz="2300" dirty="0" err="1">
                <a:latin typeface="Georgia" panose="02040502050405020303" pitchFamily="18" charset="0"/>
              </a:rPr>
              <a:t>that</a:t>
            </a:r>
            <a:r>
              <a:rPr lang="it-IT" sz="2300" dirty="0">
                <a:latin typeface="Georgia" panose="02040502050405020303" pitchFamily="18" charset="0"/>
              </a:rPr>
              <a:t> must be </a:t>
            </a:r>
            <a:r>
              <a:rPr lang="it-IT" sz="2300" dirty="0" err="1">
                <a:latin typeface="Georgia" panose="02040502050405020303" pitchFamily="18" charset="0"/>
              </a:rPr>
              <a:t>maximized</a:t>
            </a:r>
            <a:r>
              <a:rPr lang="it-IT" sz="2300" dirty="0">
                <a:latin typeface="Georgia" panose="02040502050405020303" pitchFamily="18" charset="0"/>
              </a:rPr>
              <a:t> </a:t>
            </a:r>
            <a:r>
              <a:rPr lang="it-IT" sz="2300" dirty="0" err="1">
                <a:latin typeface="Georgia" panose="02040502050405020303" pitchFamily="18" charset="0"/>
              </a:rPr>
              <a:t>during</a:t>
            </a:r>
            <a:r>
              <a:rPr lang="it-IT" sz="2300" dirty="0">
                <a:latin typeface="Georgia" panose="02040502050405020303" pitchFamily="18" charset="0"/>
              </a:rPr>
              <a:t> generator training is Ls - Lc.</a:t>
            </a:r>
          </a:p>
        </p:txBody>
      </p:sp>
      <p:pic>
        <p:nvPicPr>
          <p:cNvPr id="16" name="Immagine 15">
            <a:extLst>
              <a:ext uri="{FF2B5EF4-FFF2-40B4-BE49-F238E27FC236}">
                <a16:creationId xmlns:a16="http://schemas.microsoft.com/office/drawing/2014/main" id="{419E37F8-4FD7-4560-8847-9A0120C97CEF}"/>
              </a:ext>
            </a:extLst>
          </p:cNvPr>
          <p:cNvPicPr/>
          <p:nvPr/>
        </p:nvPicPr>
        <p:blipFill>
          <a:blip r:embed="rId2"/>
          <a:stretch>
            <a:fillRect/>
          </a:stretch>
        </p:blipFill>
        <p:spPr>
          <a:xfrm>
            <a:off x="5939365" y="3253035"/>
            <a:ext cx="4486233" cy="2326128"/>
          </a:xfrm>
          <a:prstGeom prst="rect">
            <a:avLst/>
          </a:prstGeom>
        </p:spPr>
      </p:pic>
    </p:spTree>
    <p:extLst>
      <p:ext uri="{BB962C8B-B14F-4D97-AF65-F5344CB8AC3E}">
        <p14:creationId xmlns:p14="http://schemas.microsoft.com/office/powerpoint/2010/main" val="3206801864"/>
      </p:ext>
    </p:extLst>
  </p:cSld>
  <p:clrMapOvr>
    <a:masterClrMapping/>
  </p:clrMapOvr>
  <mc:AlternateContent xmlns:mc="http://schemas.openxmlformats.org/markup-compatibility/2006" xmlns:p14="http://schemas.microsoft.com/office/powerpoint/2010/main">
    <mc:Choice Requires="p14">
      <p:transition spd="slow" p14:dur="1500">
        <p14:prism/>
      </p:transition>
    </mc:Choice>
    <mc:Fallback xmlns="">
      <p:transition spd="slow">
        <p:fade/>
      </p:transition>
    </mc:Fallback>
  </mc:AlternateContent>
</p:sld>
</file>

<file path=ppt/theme/theme1.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xml><?xml version="1.0" encoding="utf-8"?>
<a:themeOverride xmlns:a="http://schemas.openxmlformats.org/drawingml/2006/main">
  <a:clrScheme name="Blu verde">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themeOverride>
</file>

<file path=ppt/theme/themeOverride4.xml><?xml version="1.0" encoding="utf-8"?>
<a:themeOverride xmlns:a="http://schemas.openxmlformats.org/drawingml/2006/main">
  <a:clrScheme name="Viola II">
    <a:dk1>
      <a:sysClr val="windowText" lastClr="000000"/>
    </a:dk1>
    <a:lt1>
      <a:sysClr val="window" lastClr="FFFFFF"/>
    </a:lt1>
    <a:dk2>
      <a:srgbClr val="632E62"/>
    </a:dk2>
    <a:lt2>
      <a:srgbClr val="EAE5EB"/>
    </a:lt2>
    <a:accent1>
      <a:srgbClr val="92278F"/>
    </a:accent1>
    <a:accent2>
      <a:srgbClr val="9B57D3"/>
    </a:accent2>
    <a:accent3>
      <a:srgbClr val="755DD9"/>
    </a:accent3>
    <a:accent4>
      <a:srgbClr val="665EB8"/>
    </a:accent4>
    <a:accent5>
      <a:srgbClr val="45A5ED"/>
    </a:accent5>
    <a:accent6>
      <a:srgbClr val="5982DB"/>
    </a:accent6>
    <a:hlink>
      <a:srgbClr val="0066FF"/>
    </a:hlink>
    <a:folHlink>
      <a:srgbClr val="666699"/>
    </a:folHlink>
  </a:clrScheme>
</a:themeOverride>
</file>

<file path=ppt/theme/themeOverride5.xml><?xml version="1.0" encoding="utf-8"?>
<a:themeOverride xmlns:a="http://schemas.openxmlformats.org/drawingml/2006/main">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626</TotalTime>
  <Words>1436</Words>
  <Application>Microsoft Office PowerPoint</Application>
  <PresentationFormat>Widescreen</PresentationFormat>
  <Paragraphs>57</Paragraphs>
  <Slides>28</Slides>
  <Notes>0</Notes>
  <HiddenSlides>0</HiddenSlides>
  <MMClips>0</MMClips>
  <ScaleCrop>false</ScaleCrop>
  <HeadingPairs>
    <vt:vector size="6" baseType="variant">
      <vt:variant>
        <vt:lpstr>Caratteri utilizzati</vt:lpstr>
      </vt:variant>
      <vt:variant>
        <vt:i4>4</vt:i4>
      </vt:variant>
      <vt:variant>
        <vt:lpstr>Tema</vt:lpstr>
      </vt:variant>
      <vt:variant>
        <vt:i4>1</vt:i4>
      </vt:variant>
      <vt:variant>
        <vt:lpstr>Titoli diapositive</vt:lpstr>
      </vt:variant>
      <vt:variant>
        <vt:i4>28</vt:i4>
      </vt:variant>
    </vt:vector>
  </HeadingPairs>
  <TitlesOfParts>
    <vt:vector size="33" baseType="lpstr">
      <vt:lpstr>Arial</vt:lpstr>
      <vt:lpstr>Calibri</vt:lpstr>
      <vt:lpstr>Calibri Light</vt:lpstr>
      <vt:lpstr>Georgia</vt:lpstr>
      <vt:lpstr>Tema di Office</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AC-GAN TRAINING</vt:lpstr>
      <vt:lpstr>AC-GAN TRAINING</vt:lpstr>
      <vt:lpstr>How does the generator manage to generate a fake image?</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The generator collapses as soon as it is no longer able to generate a variety of different images belonging to the same class but starts to generate always the same images. This is a big problem! If the generator starts to generate the same images, the discriminator very quickly learns how to distinguish between fake images and real images and the model training is stopped very quickly.</vt:lpstr>
      <vt:lpstr>MS-SSIM</vt:lpstr>
      <vt:lpstr>Presentazione standard di PowerPoint</vt:lpstr>
      <vt:lpstr>Presentazione standard di PowerPoint</vt:lpstr>
      <vt:lpstr>ACGAN-MNIST-1</vt:lpstr>
      <vt:lpstr>ACGAN-MNIST-2</vt:lpstr>
      <vt:lpstr>ACGAN-CIFAR10-1</vt:lpstr>
      <vt:lpstr>ACGAN-CIFAR10-2</vt:lpstr>
      <vt:lpstr>Presentazione standard di PowerPoint</vt:lpstr>
      <vt:lpstr>Presentazione standard di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DANIELA CHIAVETTA</dc:creator>
  <cp:lastModifiedBy>andrea</cp:lastModifiedBy>
  <cp:revision>64</cp:revision>
  <dcterms:created xsi:type="dcterms:W3CDTF">2021-06-10T14:49:55Z</dcterms:created>
  <dcterms:modified xsi:type="dcterms:W3CDTF">2021-06-23T10:15:14Z</dcterms:modified>
</cp:coreProperties>
</file>